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Default Extension="png" ContentType="image/png"/>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3648" r:id="rId1"/>
  </p:sldMasterIdLst>
  <p:notesMasterIdLst>
    <p:notesMasterId r:id="rId11"/>
  </p:notesMasterIdLst>
  <p:sldIdLst>
    <p:sldId id="256" r:id="rId2"/>
    <p:sldId id="257" r:id="rId3"/>
    <p:sldId id="258" r:id="rId4"/>
    <p:sldId id="259" r:id="rId5"/>
    <p:sldId id="260" r:id="rId6"/>
    <p:sldId id="261" r:id="rId7"/>
    <p:sldId id="262" r:id="rId8"/>
    <p:sldId id="263" r:id="rId9"/>
    <p:sldId id="264" r:id="rId10"/>
  </p:sldIdLst>
  <p:sldSz cx="10080625" cy="7559675"/>
  <p:notesSz cx="7772400" cy="10058400"/>
  <p:defaultTextStyle>
    <a:defPPr>
      <a:defRPr lang="en-GB"/>
    </a:defPPr>
    <a:lvl1pPr algn="l" rtl="0" eaLnBrk="0" fontAlgn="base" hangingPunct="0">
      <a:spcBef>
        <a:spcPct val="0"/>
      </a:spcBef>
      <a:spcAft>
        <a:spcPct val="0"/>
      </a:spcAft>
      <a:defRPr kern="1200">
        <a:solidFill>
          <a:schemeClr val="bg1"/>
        </a:solidFill>
        <a:latin typeface="Times New Roman" pitchFamily="16" charset="0"/>
        <a:ea typeface="+mn-ea"/>
        <a:cs typeface="+mn-cs"/>
      </a:defRPr>
    </a:lvl1pPr>
    <a:lvl2pPr marL="457200" algn="l" rtl="0" eaLnBrk="0" fontAlgn="base" hangingPunct="0">
      <a:spcBef>
        <a:spcPct val="0"/>
      </a:spcBef>
      <a:spcAft>
        <a:spcPct val="0"/>
      </a:spcAft>
      <a:defRPr kern="1200">
        <a:solidFill>
          <a:schemeClr val="bg1"/>
        </a:solidFill>
        <a:latin typeface="Times New Roman" pitchFamily="16" charset="0"/>
        <a:ea typeface="+mn-ea"/>
        <a:cs typeface="+mn-cs"/>
      </a:defRPr>
    </a:lvl2pPr>
    <a:lvl3pPr marL="914400" algn="l" rtl="0" eaLnBrk="0" fontAlgn="base" hangingPunct="0">
      <a:spcBef>
        <a:spcPct val="0"/>
      </a:spcBef>
      <a:spcAft>
        <a:spcPct val="0"/>
      </a:spcAft>
      <a:defRPr kern="1200">
        <a:solidFill>
          <a:schemeClr val="bg1"/>
        </a:solidFill>
        <a:latin typeface="Times New Roman" pitchFamily="16" charset="0"/>
        <a:ea typeface="+mn-ea"/>
        <a:cs typeface="+mn-cs"/>
      </a:defRPr>
    </a:lvl3pPr>
    <a:lvl4pPr marL="1371600" algn="l" rtl="0" eaLnBrk="0" fontAlgn="base" hangingPunct="0">
      <a:spcBef>
        <a:spcPct val="0"/>
      </a:spcBef>
      <a:spcAft>
        <a:spcPct val="0"/>
      </a:spcAft>
      <a:defRPr kern="1200">
        <a:solidFill>
          <a:schemeClr val="bg1"/>
        </a:solidFill>
        <a:latin typeface="Times New Roman" pitchFamily="16" charset="0"/>
        <a:ea typeface="+mn-ea"/>
        <a:cs typeface="+mn-cs"/>
      </a:defRPr>
    </a:lvl4pPr>
    <a:lvl5pPr marL="1828800" algn="l" rtl="0" eaLnBrk="0" fontAlgn="base" hangingPunct="0">
      <a:spcBef>
        <a:spcPct val="0"/>
      </a:spcBef>
      <a:spcAft>
        <a:spcPct val="0"/>
      </a:spcAft>
      <a:defRPr kern="1200">
        <a:solidFill>
          <a:schemeClr val="bg1"/>
        </a:solidFill>
        <a:latin typeface="Times New Roman" pitchFamily="16" charset="0"/>
        <a:ea typeface="+mn-ea"/>
        <a:cs typeface="+mn-cs"/>
      </a:defRPr>
    </a:lvl5pPr>
    <a:lvl6pPr marL="2286000" algn="l" defTabSz="914400" rtl="0" eaLnBrk="1" latinLnBrk="0" hangingPunct="1">
      <a:defRPr kern="1200">
        <a:solidFill>
          <a:schemeClr val="bg1"/>
        </a:solidFill>
        <a:latin typeface="Times New Roman" pitchFamily="16" charset="0"/>
        <a:ea typeface="+mn-ea"/>
        <a:cs typeface="+mn-cs"/>
      </a:defRPr>
    </a:lvl6pPr>
    <a:lvl7pPr marL="2743200" algn="l" defTabSz="914400" rtl="0" eaLnBrk="1" latinLnBrk="0" hangingPunct="1">
      <a:defRPr kern="1200">
        <a:solidFill>
          <a:schemeClr val="bg1"/>
        </a:solidFill>
        <a:latin typeface="Times New Roman" pitchFamily="16" charset="0"/>
        <a:ea typeface="+mn-ea"/>
        <a:cs typeface="+mn-cs"/>
      </a:defRPr>
    </a:lvl7pPr>
    <a:lvl8pPr marL="3200400" algn="l" defTabSz="914400" rtl="0" eaLnBrk="1" latinLnBrk="0" hangingPunct="1">
      <a:defRPr kern="1200">
        <a:solidFill>
          <a:schemeClr val="bg1"/>
        </a:solidFill>
        <a:latin typeface="Times New Roman" pitchFamily="16" charset="0"/>
        <a:ea typeface="+mn-ea"/>
        <a:cs typeface="+mn-cs"/>
      </a:defRPr>
    </a:lvl8pPr>
    <a:lvl9pPr marL="3657600" algn="l" defTabSz="914400" rtl="0" eaLnBrk="1" latinLnBrk="0" hangingPunct="1">
      <a:defRPr kern="1200">
        <a:solidFill>
          <a:schemeClr val="bg1"/>
        </a:solidFill>
        <a:latin typeface="Times New Roman" pitchFamily="16"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45" d="100"/>
          <a:sy n="45" d="100"/>
        </p:scale>
        <p:origin x="-540" y="-96"/>
      </p:cViewPr>
      <p:guideLst>
        <p:guide orient="horz" pos="2160"/>
        <p:guide pos="2880"/>
      </p:guideLst>
    </p:cSldViewPr>
  </p:slideViewPr>
  <p:outlineViewPr>
    <p:cViewPr varScale="1">
      <p:scale>
        <a:sx n="170" d="200"/>
        <a:sy n="170" d="200"/>
      </p:scale>
      <p:origin x="-780" y="-84"/>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eg>
</file>

<file path=ppt/media/image2.jpeg>
</file>

<file path=ppt/media/image3.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Rectangle 1"/>
          <p:cNvSpPr>
            <a:spLocks noChangeArrowheads="1" noTextEdit="1"/>
          </p:cNvSpPr>
          <p:nvPr>
            <p:ph type="sldImg"/>
          </p:nvPr>
        </p:nvSpPr>
        <p:spPr bwMode="auto">
          <a:xfrm>
            <a:off x="752475" y="333375"/>
            <a:ext cx="6265863" cy="4022725"/>
          </a:xfrm>
          <a:prstGeom prst="rect">
            <a:avLst/>
          </a:prstGeom>
          <a:solidFill>
            <a:srgbClr val="FFFFFF"/>
          </a:solidFill>
          <a:ln w="9525">
            <a:solidFill>
              <a:srgbClr val="000000"/>
            </a:solidFill>
            <a:miter lim="800000"/>
            <a:headEnd/>
            <a:tailEnd/>
          </a:ln>
          <a:effectLst/>
        </p:spPr>
      </p:sp>
      <p:sp>
        <p:nvSpPr>
          <p:cNvPr id="2050" name="Rectangle 2"/>
          <p:cNvSpPr txBox="1">
            <a:spLocks noChangeArrowheads="1"/>
          </p:cNvSpPr>
          <p:nvPr>
            <p:ph type="body" idx="1"/>
          </p:nvPr>
        </p:nvSpPr>
        <p:spPr bwMode="auto">
          <a:xfrm>
            <a:off x="571500" y="4746625"/>
            <a:ext cx="6637338" cy="4465638"/>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lvl="0"/>
            <a:endParaRPr lang="fr-CA" smtClean="0"/>
          </a:p>
        </p:txBody>
      </p:sp>
    </p:spTree>
  </p:cSld>
  <p:clrMap bg1="lt1" tx1="dk1" bg2="lt2" tx2="dk2" accent1="accent1" accent2="accent2" accent3="accent3" accent4="accent4" accent5="accent5" accent6="accent6" hlink="hlink" folHlink="folHlink"/>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2289" name="Rectangle 1"/>
          <p:cNvSpPr>
            <a:spLocks noChangeArrowheads="1" noTextEdit="1"/>
          </p:cNvSpPr>
          <p:nvPr>
            <p:ph type="sldImg"/>
          </p:nvPr>
        </p:nvSpPr>
        <p:spPr bwMode="auto">
          <a:xfrm>
            <a:off x="1371600" y="763588"/>
            <a:ext cx="5029200" cy="3771900"/>
          </a:xfrm>
          <a:prstGeom prst="rect">
            <a:avLst/>
          </a:prstGeom>
          <a:solidFill>
            <a:srgbClr val="FFFFFF"/>
          </a:solidFill>
          <a:ln>
            <a:solidFill>
              <a:srgbClr val="000000"/>
            </a:solidFill>
            <a:miter lim="800000"/>
            <a:headEnd/>
            <a:tailEnd/>
          </a:ln>
        </p:spPr>
      </p:sp>
      <p:sp>
        <p:nvSpPr>
          <p:cNvPr id="12290" name="Text Box 2"/>
          <p:cNvSpPr txBox="1">
            <a:spLocks noChangeArrowheads="1"/>
          </p:cNvSpPr>
          <p:nvPr>
            <p:ph type="body" idx="1"/>
          </p:nvPr>
        </p:nvSpPr>
        <p:spPr bwMode="auto">
          <a:xfrm>
            <a:off x="571500" y="4746625"/>
            <a:ext cx="6637338" cy="4465638"/>
          </a:xfrm>
          <a:prstGeom prst="rect">
            <a:avLst/>
          </a:prstGeom>
          <a:noFill/>
          <a:ln>
            <a:miter lim="800000"/>
            <a:headEnd/>
            <a:tailEnd/>
          </a:ln>
        </p:spPr>
        <p:txBody>
          <a:bodyPr lIns="0" tIns="0" rIns="0" bIns="0">
            <a:spAutoFit/>
          </a:bodyPr>
          <a:lstStyle/>
          <a:p>
            <a:pPr eaLnBrk="1">
              <a:lnSpc>
                <a:spcPct val="95000"/>
              </a:lnSpc>
              <a:spcBef>
                <a:spcPct val="0"/>
              </a:spcBef>
              <a:buSzPct val="45000"/>
              <a:buFont typeface="StarSymbol" charset="0"/>
              <a:buNone/>
              <a:tabLst>
                <a:tab pos="723900" algn="l"/>
                <a:tab pos="1447800" algn="l"/>
                <a:tab pos="2171700" algn="l"/>
                <a:tab pos="2895600" algn="l"/>
                <a:tab pos="3619500" algn="l"/>
                <a:tab pos="4343400" algn="l"/>
                <a:tab pos="5067300" algn="l"/>
                <a:tab pos="5791200" algn="l"/>
                <a:tab pos="6515100" algn="l"/>
              </a:tabLst>
            </a:pPr>
            <a:r>
              <a:rPr lang="en-GB" sz="2400">
                <a:cs typeface="Arial Unicode MS" charset="0"/>
              </a:rPr>
              <a:t>Françoise is not able to be with us today.</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3313" name="Rectangle 1"/>
          <p:cNvSpPr>
            <a:spLocks noChangeArrowheads="1" noTextEdit="1"/>
          </p:cNvSpPr>
          <p:nvPr>
            <p:ph type="sldImg"/>
          </p:nvPr>
        </p:nvSpPr>
        <p:spPr bwMode="auto">
          <a:xfrm>
            <a:off x="1371600" y="763588"/>
            <a:ext cx="5029200" cy="3771900"/>
          </a:xfrm>
          <a:prstGeom prst="rect">
            <a:avLst/>
          </a:prstGeom>
          <a:solidFill>
            <a:srgbClr val="FFFFFF"/>
          </a:solidFill>
          <a:ln>
            <a:solidFill>
              <a:srgbClr val="000000"/>
            </a:solidFill>
            <a:miter lim="800000"/>
            <a:headEnd/>
            <a:tailEnd/>
          </a:ln>
        </p:spPr>
      </p:sp>
      <p:sp>
        <p:nvSpPr>
          <p:cNvPr id="13314" name="Text Box 2"/>
          <p:cNvSpPr txBox="1">
            <a:spLocks noChangeArrowheads="1"/>
          </p:cNvSpPr>
          <p:nvPr>
            <p:ph type="body" idx="1"/>
          </p:nvPr>
        </p:nvSpPr>
        <p:spPr bwMode="auto">
          <a:xfrm>
            <a:off x="777875" y="4776788"/>
            <a:ext cx="6216650" cy="3911600"/>
          </a:xfrm>
          <a:prstGeom prst="rect">
            <a:avLst/>
          </a:prstGeom>
          <a:noFill/>
          <a:ln>
            <a:miter lim="800000"/>
            <a:headEnd/>
            <a:tailEnd/>
          </a:ln>
        </p:spPr>
        <p:txBody>
          <a:bodyPr lIns="0" tIns="0" rIns="0" bIns="0">
            <a:spAutoFit/>
          </a:bodyPr>
          <a:lstStyle/>
          <a:p>
            <a:pPr>
              <a:lnSpc>
                <a:spcPct val="95000"/>
              </a:lnSpc>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RDA's French title is RDA, Ressources : description et accès. This title was chosen to retain the same acronym in both languages.</a:t>
            </a:r>
          </a:p>
          <a:p>
            <a:pPr>
              <a:spcBef>
                <a:spcPts val="450"/>
              </a:spcBef>
              <a:tabLst>
                <a:tab pos="723900" algn="l"/>
                <a:tab pos="1447800" algn="l"/>
                <a:tab pos="2171700" algn="l"/>
                <a:tab pos="2895600" algn="l"/>
                <a:tab pos="3619500" algn="l"/>
                <a:tab pos="4343400" algn="l"/>
                <a:tab pos="5067300" algn="l"/>
                <a:tab pos="5791200" algn="l"/>
              </a:tabLst>
            </a:pPr>
            <a:endParaRPr lang="en-GB" sz="1600">
              <a:cs typeface="Arial Unicode MS" charset="0"/>
            </a:endParaRPr>
          </a:p>
          <a:p>
            <a:pPr>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We've prepared our status report on the French translation project around the four themes of </a:t>
            </a:r>
          </a:p>
          <a:p>
            <a:pPr>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Partnership + Organisation, </a:t>
            </a:r>
          </a:p>
          <a:p>
            <a:pPr>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Translation Principles + Methodology, </a:t>
            </a:r>
          </a:p>
          <a:p>
            <a:pPr>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Timeline, </a:t>
            </a:r>
          </a:p>
          <a:p>
            <a:pPr>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and Issues. </a:t>
            </a:r>
          </a:p>
          <a:p>
            <a:pPr>
              <a:spcBef>
                <a:spcPts val="450"/>
              </a:spcBef>
              <a:tabLst>
                <a:tab pos="723900" algn="l"/>
                <a:tab pos="1447800" algn="l"/>
                <a:tab pos="2171700" algn="l"/>
                <a:tab pos="2895600" algn="l"/>
                <a:tab pos="3619500" algn="l"/>
                <a:tab pos="4343400" algn="l"/>
                <a:tab pos="5067300" algn="l"/>
                <a:tab pos="5791200" algn="l"/>
              </a:tabLst>
            </a:pPr>
            <a:endParaRPr lang="en-GB" sz="1600">
              <a:cs typeface="Arial Unicode MS" charset="0"/>
            </a:endParaRPr>
          </a:p>
          <a:p>
            <a:pPr>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Themes which either highlight the special aspects of our translation effort or which may have some analogies for some of the other language translations in progress or planned.</a:t>
            </a:r>
          </a:p>
          <a:p>
            <a:pPr>
              <a:spcBef>
                <a:spcPts val="450"/>
              </a:spcBef>
              <a:tabLst>
                <a:tab pos="723900" algn="l"/>
                <a:tab pos="1447800" algn="l"/>
                <a:tab pos="2171700" algn="l"/>
                <a:tab pos="2895600" algn="l"/>
                <a:tab pos="3619500" algn="l"/>
                <a:tab pos="4343400" algn="l"/>
                <a:tab pos="5067300" algn="l"/>
                <a:tab pos="5791200" algn="l"/>
              </a:tabLst>
            </a:pPr>
            <a:endParaRPr lang="en-GB" sz="1600">
              <a:cs typeface="Arial Unicode MS"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4337" name="Rectangle 1"/>
          <p:cNvSpPr>
            <a:spLocks noChangeArrowheads="1" noTextEdit="1"/>
          </p:cNvSpPr>
          <p:nvPr>
            <p:ph type="sldImg"/>
          </p:nvPr>
        </p:nvSpPr>
        <p:spPr bwMode="auto">
          <a:xfrm>
            <a:off x="1371600" y="763588"/>
            <a:ext cx="5029200" cy="3771900"/>
          </a:xfrm>
          <a:prstGeom prst="rect">
            <a:avLst/>
          </a:prstGeom>
          <a:solidFill>
            <a:srgbClr val="FFFFFF"/>
          </a:solidFill>
          <a:ln>
            <a:solidFill>
              <a:srgbClr val="000000"/>
            </a:solidFill>
            <a:miter lim="800000"/>
            <a:headEnd/>
            <a:tailEnd/>
          </a:ln>
        </p:spPr>
      </p:sp>
      <p:sp>
        <p:nvSpPr>
          <p:cNvPr id="14338" name="Text Box 2"/>
          <p:cNvSpPr txBox="1">
            <a:spLocks noChangeArrowheads="1"/>
          </p:cNvSpPr>
          <p:nvPr>
            <p:ph type="body" idx="1"/>
          </p:nvPr>
        </p:nvSpPr>
        <p:spPr bwMode="auto">
          <a:xfrm>
            <a:off x="777875" y="4776788"/>
            <a:ext cx="6216650" cy="4789487"/>
          </a:xfrm>
          <a:prstGeom prst="rect">
            <a:avLst/>
          </a:prstGeom>
          <a:noFill/>
          <a:ln>
            <a:miter lim="800000"/>
            <a:headEnd/>
            <a:tailEnd/>
          </a:ln>
        </p:spPr>
        <p:txBody>
          <a:bodyPr lIns="0" tIns="0" rIns="0" bIns="0">
            <a:spAutoFit/>
          </a:bodyPr>
          <a:lstStyle/>
          <a:p>
            <a:pPr>
              <a:lnSpc>
                <a:spcPct val="95000"/>
              </a:lnSpc>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That our partnership involves 1 association, 3 national libraries (in 3 cities in 2 countries on 2 continents, 2 timezones) and additional volunteers from a third country, is just an indication of the logistical and organisational complexities of our project.</a:t>
            </a:r>
          </a:p>
          <a:p>
            <a:pPr>
              <a:spcBef>
                <a:spcPts val="450"/>
              </a:spcBef>
              <a:tabLst>
                <a:tab pos="723900" algn="l"/>
                <a:tab pos="1447800" algn="l"/>
                <a:tab pos="2171700" algn="l"/>
                <a:tab pos="2895600" algn="l"/>
                <a:tab pos="3619500" algn="l"/>
                <a:tab pos="4343400" algn="l"/>
                <a:tab pos="5067300" algn="l"/>
                <a:tab pos="5791200" algn="l"/>
              </a:tabLst>
            </a:pPr>
            <a:endParaRPr lang="en-GB" sz="1400">
              <a:cs typeface="Arial Unicode MS" charset="0"/>
            </a:endParaRP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ASTED (Canada's French-language library association) has long been the publisher of French-language translations of AACR and provides the publishing support for the project.</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Our 3 libraries have in the past been involved in translations of AACR and ISBD etc., either solo or together.</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Our formal partnership is joined by Belgian librarians, first from Université catholique de Louvain, then Université de Liège, in an informal capacity.</a:t>
            </a:r>
          </a:p>
          <a:p>
            <a:pPr>
              <a:spcBef>
                <a:spcPts val="450"/>
              </a:spcBef>
              <a:tabLst>
                <a:tab pos="723900" algn="l"/>
                <a:tab pos="1447800" algn="l"/>
                <a:tab pos="2171700" algn="l"/>
                <a:tab pos="2895600" algn="l"/>
                <a:tab pos="3619500" algn="l"/>
                <a:tab pos="4343400" algn="l"/>
                <a:tab pos="5067300" algn="l"/>
                <a:tab pos="5791200" algn="l"/>
              </a:tabLst>
            </a:pPr>
            <a:endParaRPr lang="en-GB" sz="1400">
              <a:cs typeface="Arial Unicode MS" charset="0"/>
            </a:endParaRP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The 4 formal partners each have 3 representatives on the Editorial Committee, chaired by the Executive Director of ASTED. </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We meet, generally monthly, by videoconference. This remains one of the logistical challenges. Videoconference installations need to be booked in advance, and there is the potential for system incompatibility between our 3 sites (Asted members attend the meetings at BAnQ's offices). In fact, we have had more or less severe technical difficulties at each of our 8 meetings to date.</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The members of the Editorial Committee are supported by translation teams within each partner's organisation.</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5361" name="Rectangle 1"/>
          <p:cNvSpPr>
            <a:spLocks noChangeArrowheads="1" noTextEdit="1"/>
          </p:cNvSpPr>
          <p:nvPr>
            <p:ph type="sldImg"/>
          </p:nvPr>
        </p:nvSpPr>
        <p:spPr bwMode="auto">
          <a:xfrm>
            <a:off x="1371600" y="763588"/>
            <a:ext cx="5029200" cy="3771900"/>
          </a:xfrm>
          <a:prstGeom prst="rect">
            <a:avLst/>
          </a:prstGeom>
          <a:solidFill>
            <a:srgbClr val="FFFFFF"/>
          </a:solidFill>
          <a:ln>
            <a:solidFill>
              <a:srgbClr val="000000"/>
            </a:solidFill>
            <a:miter lim="800000"/>
            <a:headEnd/>
            <a:tailEnd/>
          </a:ln>
        </p:spPr>
      </p:sp>
      <p:sp>
        <p:nvSpPr>
          <p:cNvPr id="15362" name="Text Box 2"/>
          <p:cNvSpPr txBox="1">
            <a:spLocks noChangeArrowheads="1"/>
          </p:cNvSpPr>
          <p:nvPr>
            <p:ph type="body" idx="1"/>
          </p:nvPr>
        </p:nvSpPr>
        <p:spPr bwMode="auto">
          <a:xfrm>
            <a:off x="777875" y="4776788"/>
            <a:ext cx="6216650" cy="5011737"/>
          </a:xfrm>
          <a:prstGeom prst="rect">
            <a:avLst/>
          </a:prstGeom>
          <a:noFill/>
          <a:ln>
            <a:miter lim="800000"/>
            <a:headEnd/>
            <a:tailEnd/>
          </a:ln>
        </p:spPr>
        <p:txBody>
          <a:bodyPr lIns="0" tIns="0" rIns="0" bIns="0">
            <a:spAutoFit/>
          </a:bodyPr>
          <a:lstStyle/>
          <a:p>
            <a:pPr>
              <a:lnSpc>
                <a:spcPct val="95000"/>
              </a:lnSpc>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At the outset we established two principles:</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 All translators translate into their mother tongue, thus all translators are native speakers of French. For the Canadian partners this has constrained the staff who can participate at the translation stage, although some of us others participate in different ways (such as on the Editorial Committee, or in work on adapting examples, or as consultants).</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Translators also require a solid command of English, in particular the technical jargon of cataloguing, to be able to convey the true intent of the RDA text.</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 French as spoken in France and in Canada is largely, but not entirely the same. To eliminate regional usages in the translation, we are planning on having crossed revision of chapters: those translated in Europe will be revised in Canada and those translated in Canada will be revised in Europe.</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The goal is a text that is equally usable by cataloguers in both countries, and hopefully by other French-speaking countries as well.</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 We also determined that our goal is not a literal translation of RDA, but the production of a cataloguing content standard intended to be applied by a cataloguing agency producing a French-language catalogue. (Same relationship as between RCAA2 and AACR2)</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This means, for instance, referring to French-language translations of IFLA documents (FRBR, FRAD, ICP), and adapting examples, and changing the word “English” to “French” in instructions when it is there because it is standing in for the language of the cataloguing agency.</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6385" name="Rectangle 1"/>
          <p:cNvSpPr>
            <a:spLocks noChangeArrowheads="1" noTextEdit="1"/>
          </p:cNvSpPr>
          <p:nvPr>
            <p:ph type="sldImg"/>
          </p:nvPr>
        </p:nvSpPr>
        <p:spPr bwMode="auto">
          <a:xfrm>
            <a:off x="1371600" y="763588"/>
            <a:ext cx="5029200" cy="3771900"/>
          </a:xfrm>
          <a:prstGeom prst="rect">
            <a:avLst/>
          </a:prstGeom>
          <a:solidFill>
            <a:srgbClr val="FFFFFF"/>
          </a:solidFill>
          <a:ln>
            <a:solidFill>
              <a:srgbClr val="000000"/>
            </a:solidFill>
            <a:miter lim="800000"/>
            <a:headEnd/>
            <a:tailEnd/>
          </a:ln>
        </p:spPr>
      </p:sp>
      <p:sp>
        <p:nvSpPr>
          <p:cNvPr id="16386" name="Text Box 2"/>
          <p:cNvSpPr txBox="1">
            <a:spLocks noChangeArrowheads="1"/>
          </p:cNvSpPr>
          <p:nvPr>
            <p:ph type="body" idx="1"/>
          </p:nvPr>
        </p:nvSpPr>
        <p:spPr bwMode="auto">
          <a:xfrm>
            <a:off x="777875" y="4776788"/>
            <a:ext cx="6216650" cy="5410200"/>
          </a:xfrm>
          <a:prstGeom prst="rect">
            <a:avLst/>
          </a:prstGeom>
          <a:noFill/>
          <a:ln>
            <a:miter lim="800000"/>
            <a:headEnd/>
            <a:tailEnd/>
          </a:ln>
        </p:spPr>
        <p:txBody>
          <a:bodyPr lIns="0" tIns="0" rIns="0" bIns="0">
            <a:spAutoFit/>
          </a:bodyPr>
          <a:lstStyle/>
          <a:p>
            <a:pPr>
              <a:lnSpc>
                <a:spcPct val="93000"/>
              </a:lnSpc>
              <a:spcBef>
                <a:spcPts val="450"/>
              </a:spcBef>
              <a:tabLst>
                <a:tab pos="723900" algn="l"/>
                <a:tab pos="1447800" algn="l"/>
                <a:tab pos="2171700" algn="l"/>
                <a:tab pos="2895600" algn="l"/>
                <a:tab pos="3619500" algn="l"/>
                <a:tab pos="4343400" algn="l"/>
                <a:tab pos="5067300" algn="l"/>
                <a:tab pos="5791200" algn="l"/>
              </a:tabLst>
            </a:pPr>
            <a:r>
              <a:rPr lang="en-GB" sz="1400">
                <a:latin typeface="Arial" charset="0"/>
                <a:cs typeface="Arial Unicode MS" charset="0"/>
              </a:rPr>
              <a:t>We determined to start the translation process by agreeing on terminology, particularly the lists of Content type, Media type, Carrier type terms, then the rest of the Glossary (terms and definitions). Simultaneously we worked on translations for recurring phrases (83 of these identified by Marg Stewart).</a:t>
            </a:r>
          </a:p>
          <a:p>
            <a:pPr>
              <a:lnSpc>
                <a:spcPct val="98000"/>
              </a:lnSpc>
              <a:spcBef>
                <a:spcPts val="450"/>
              </a:spcBef>
              <a:tabLst>
                <a:tab pos="723900" algn="l"/>
                <a:tab pos="1447800" algn="l"/>
                <a:tab pos="2171700" algn="l"/>
                <a:tab pos="2895600" algn="l"/>
                <a:tab pos="3619500" algn="l"/>
                <a:tab pos="4343400" algn="l"/>
                <a:tab pos="5067300" algn="l"/>
                <a:tab pos="5791200" algn="l"/>
              </a:tabLst>
            </a:pPr>
            <a:r>
              <a:rPr lang="en-GB" sz="1400">
                <a:latin typeface="Arial" charset="0"/>
                <a:cs typeface="Arial Unicode MS" charset="0"/>
              </a:rPr>
              <a:t>For example “Apply the instructions given under (rule number)”</a:t>
            </a:r>
          </a:p>
          <a:p>
            <a:pPr>
              <a:lnSpc>
                <a:spcPct val="98000"/>
              </a:lnSpc>
              <a:spcBef>
                <a:spcPts val="450"/>
              </a:spcBef>
              <a:tabLst>
                <a:tab pos="723900" algn="l"/>
                <a:tab pos="1447800" algn="l"/>
                <a:tab pos="2171700" algn="l"/>
                <a:tab pos="2895600" algn="l"/>
                <a:tab pos="3619500" algn="l"/>
                <a:tab pos="4343400" algn="l"/>
                <a:tab pos="5067300" algn="l"/>
                <a:tab pos="5791200" algn="l"/>
              </a:tabLst>
            </a:pPr>
            <a:r>
              <a:rPr lang="en-GB" sz="1400">
                <a:latin typeface="Arial" charset="0"/>
                <a:cs typeface="Arial Unicode MS" charset="0"/>
              </a:rPr>
              <a:t>rendered as “</a:t>
            </a:r>
            <a:r>
              <a:rPr lang="en-GB" sz="1400" b="1" i="1">
                <a:latin typeface="Arial" charset="0"/>
                <a:cs typeface="Arial Unicode MS" charset="0"/>
              </a:rPr>
              <a:t>Appliquer les instructions données sous…”</a:t>
            </a:r>
          </a:p>
          <a:p>
            <a:pPr>
              <a:lnSpc>
                <a:spcPct val="98000"/>
              </a:lnSpc>
              <a:spcBef>
                <a:spcPts val="450"/>
              </a:spcBef>
              <a:tabLst>
                <a:tab pos="723900" algn="l"/>
                <a:tab pos="1447800" algn="l"/>
                <a:tab pos="2171700" algn="l"/>
                <a:tab pos="2895600" algn="l"/>
                <a:tab pos="3619500" algn="l"/>
                <a:tab pos="4343400" algn="l"/>
                <a:tab pos="5067300" algn="l"/>
                <a:tab pos="5791200" algn="l"/>
              </a:tabLst>
            </a:pPr>
            <a:r>
              <a:rPr lang="en-GB" sz="1400">
                <a:latin typeface="Arial" charset="0"/>
                <a:cs typeface="Arial Unicode MS" charset="0"/>
              </a:rPr>
              <a:t>- At BAnQ we worked on these as a group with the whole translation team and this really helped ensure both greater understanding of the RDA text and of the style to adopt for the translation.</a:t>
            </a:r>
          </a:p>
          <a:p>
            <a:pPr>
              <a:lnSpc>
                <a:spcPct val="98000"/>
              </a:lnSpc>
              <a:spcBef>
                <a:spcPts val="450"/>
              </a:spcBef>
              <a:tabLst>
                <a:tab pos="723900" algn="l"/>
                <a:tab pos="1447800" algn="l"/>
                <a:tab pos="2171700" algn="l"/>
                <a:tab pos="2895600" algn="l"/>
                <a:tab pos="3619500" algn="l"/>
                <a:tab pos="4343400" algn="l"/>
                <a:tab pos="5067300" algn="l"/>
                <a:tab pos="5791200" algn="l"/>
              </a:tabLst>
            </a:pPr>
            <a:r>
              <a:rPr lang="en-GB" sz="1400">
                <a:latin typeface="Arial" charset="0"/>
                <a:cs typeface="Arial Unicode MS" charset="0"/>
              </a:rPr>
              <a:t>- In parallel, early on BnF and BAnQ did draft translations of “test” chapters for a technical test – can the translation template files be manipulated by our respective computer systems and wordprocessor versions and yet be successfully ingested by the Toolkit? We did not want to wait to the last minute to find this out!</a:t>
            </a:r>
          </a:p>
          <a:p>
            <a:pPr>
              <a:lnSpc>
                <a:spcPct val="98000"/>
              </a:lnSpc>
              <a:spcBef>
                <a:spcPts val="450"/>
              </a:spcBef>
              <a:tabLst>
                <a:tab pos="723900" algn="l"/>
                <a:tab pos="1447800" algn="l"/>
                <a:tab pos="2171700" algn="l"/>
                <a:tab pos="2895600" algn="l"/>
                <a:tab pos="3619500" algn="l"/>
                <a:tab pos="4343400" algn="l"/>
                <a:tab pos="5067300" algn="l"/>
                <a:tab pos="5791200" algn="l"/>
              </a:tabLst>
            </a:pPr>
            <a:r>
              <a:rPr lang="en-GB" sz="1400">
                <a:latin typeface="Arial" charset="0"/>
                <a:cs typeface="Arial Unicode MS" charset="0"/>
              </a:rPr>
              <a:t>BnF's test was chapter 0, and this proved to be another excellent source of terminology and style for later work. It also revealed early on some of the adaptation issues previously mentionned.</a:t>
            </a:r>
          </a:p>
          <a:p>
            <a:pPr>
              <a:lnSpc>
                <a:spcPct val="98000"/>
              </a:lnSpc>
              <a:spcBef>
                <a:spcPts val="450"/>
              </a:spcBef>
              <a:tabLst>
                <a:tab pos="723900" algn="l"/>
                <a:tab pos="1447800" algn="l"/>
                <a:tab pos="2171700" algn="l"/>
                <a:tab pos="2895600" algn="l"/>
                <a:tab pos="3619500" algn="l"/>
                <a:tab pos="4343400" algn="l"/>
                <a:tab pos="5067300" algn="l"/>
                <a:tab pos="5791200" algn="l"/>
              </a:tabLst>
            </a:pPr>
            <a:r>
              <a:rPr lang="en-GB" sz="1400">
                <a:latin typeface="Arial" charset="0"/>
                <a:cs typeface="Arial Unicode MS" charset="0"/>
              </a:rPr>
              <a:t>The test chapters showed us the utility of looking closely at the PDF output from the Toolkit as a method of proofreading and checking our work.</a:t>
            </a:r>
          </a:p>
          <a:p>
            <a:pPr>
              <a:lnSpc>
                <a:spcPct val="98000"/>
              </a:lnSpc>
              <a:spcBef>
                <a:spcPts val="450"/>
              </a:spcBef>
              <a:tabLst>
                <a:tab pos="723900" algn="l"/>
                <a:tab pos="1447800" algn="l"/>
                <a:tab pos="2171700" algn="l"/>
                <a:tab pos="2895600" algn="l"/>
                <a:tab pos="3619500" algn="l"/>
                <a:tab pos="4343400" algn="l"/>
                <a:tab pos="5067300" algn="l"/>
                <a:tab pos="5791200" algn="l"/>
              </a:tabLst>
            </a:pPr>
            <a:r>
              <a:rPr lang="en-GB" sz="1400">
                <a:latin typeface="Arial" charset="0"/>
                <a:cs typeface="Arial Unicode MS" charset="0"/>
              </a:rPr>
              <a:t>- At this point the partners are making progress on the translation phase proper, and next we will be in a revision phase, followed by a detailed proofreading phase.</a:t>
            </a:r>
          </a:p>
          <a:p>
            <a:pPr>
              <a:lnSpc>
                <a:spcPct val="98000"/>
              </a:lnSpc>
              <a:spcBef>
                <a:spcPts val="450"/>
              </a:spcBef>
              <a:tabLst>
                <a:tab pos="723900" algn="l"/>
                <a:tab pos="1447800" algn="l"/>
                <a:tab pos="2171700" algn="l"/>
                <a:tab pos="2895600" algn="l"/>
                <a:tab pos="3619500" algn="l"/>
                <a:tab pos="4343400" algn="l"/>
                <a:tab pos="5067300" algn="l"/>
                <a:tab pos="5791200" algn="l"/>
              </a:tabLst>
            </a:pPr>
            <a:r>
              <a:rPr lang="en-GB" sz="1400">
                <a:latin typeface="Arial" charset="0"/>
                <a:cs typeface="Arial Unicode MS" charset="0"/>
              </a:rPr>
              <a:t>One of the challenges at this phase is that it is hard to divise a process for commenting on or amending in-progress translations in the template format.</a:t>
            </a: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7409" name="Rectangle 1"/>
          <p:cNvSpPr>
            <a:spLocks noChangeArrowheads="1" noTextEdit="1"/>
          </p:cNvSpPr>
          <p:nvPr>
            <p:ph type="sldImg"/>
          </p:nvPr>
        </p:nvSpPr>
        <p:spPr bwMode="auto">
          <a:xfrm>
            <a:off x="1371600" y="763588"/>
            <a:ext cx="5029200" cy="3771900"/>
          </a:xfrm>
          <a:prstGeom prst="rect">
            <a:avLst/>
          </a:prstGeom>
          <a:solidFill>
            <a:srgbClr val="FFFFFF"/>
          </a:solidFill>
          <a:ln>
            <a:solidFill>
              <a:srgbClr val="000000"/>
            </a:solidFill>
            <a:miter lim="800000"/>
            <a:headEnd/>
            <a:tailEnd/>
          </a:ln>
        </p:spPr>
      </p:sp>
      <p:sp>
        <p:nvSpPr>
          <p:cNvPr id="17410" name="Text Box 2"/>
          <p:cNvSpPr txBox="1">
            <a:spLocks noChangeArrowheads="1"/>
          </p:cNvSpPr>
          <p:nvPr>
            <p:ph type="body" idx="1"/>
          </p:nvPr>
        </p:nvSpPr>
        <p:spPr bwMode="auto">
          <a:xfrm>
            <a:off x="777875" y="4776788"/>
            <a:ext cx="6216650" cy="4525962"/>
          </a:xfrm>
          <a:prstGeom prst="rect">
            <a:avLst/>
          </a:prstGeom>
          <a:noFill/>
          <a:ln>
            <a:miter lim="800000"/>
            <a:headEnd/>
            <a:tailEnd/>
          </a:ln>
        </p:spPr>
        <p:txBody>
          <a:bodyPr lIns="0" tIns="0" rIns="0" bIns="0">
            <a:spAutoFit/>
          </a:bodyPr>
          <a:lstStyle/>
          <a:p>
            <a:pPr>
              <a:lnSpc>
                <a:spcPct val="95000"/>
              </a:lnSpc>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It was important to divide up the work  fairly and according to each partner's strengths and capacity. This worked quite well organically. Each partner claimed chapters or sections.</a:t>
            </a:r>
          </a:p>
          <a:p>
            <a:pPr>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Just to note that the 3 national library partners have done the work by contributing staff time. </a:t>
            </a:r>
          </a:p>
          <a:p>
            <a:pPr>
              <a:spcBef>
                <a:spcPts val="450"/>
              </a:spcBef>
              <a:tabLst>
                <a:tab pos="723900" algn="l"/>
                <a:tab pos="1447800" algn="l"/>
                <a:tab pos="2171700" algn="l"/>
                <a:tab pos="2895600" algn="l"/>
                <a:tab pos="3619500" algn="l"/>
                <a:tab pos="4343400" algn="l"/>
                <a:tab pos="5067300" algn="l"/>
                <a:tab pos="5791200" algn="l"/>
              </a:tabLst>
            </a:pPr>
            <a:endParaRPr lang="en-GB" sz="1600">
              <a:cs typeface="Arial Unicode MS" charset="0"/>
            </a:endParaRPr>
          </a:p>
          <a:p>
            <a:pPr>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ASTED, as an association with a very small staff, hired a professional translator (technical translator) to ensure its contribution. However, most examples cannot be adapted by a non-cataloguer, so BAnQ included completing the examples in these sections as part of its contribution.</a:t>
            </a:r>
          </a:p>
          <a:p>
            <a:pPr>
              <a:spcBef>
                <a:spcPts val="450"/>
              </a:spcBef>
              <a:tabLst>
                <a:tab pos="723900" algn="l"/>
                <a:tab pos="1447800" algn="l"/>
                <a:tab pos="2171700" algn="l"/>
                <a:tab pos="2895600" algn="l"/>
                <a:tab pos="3619500" algn="l"/>
                <a:tab pos="4343400" algn="l"/>
                <a:tab pos="5067300" algn="l"/>
                <a:tab pos="5791200" algn="l"/>
              </a:tabLst>
            </a:pPr>
            <a:r>
              <a:rPr lang="en-GB" sz="1600">
                <a:cs typeface="Arial Unicode MS" charset="0"/>
              </a:rPr>
              <a:t>The technical translator will also be used for the Toolkit interface translation.</a:t>
            </a: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8433" name="Rectangle 1"/>
          <p:cNvSpPr>
            <a:spLocks noChangeArrowheads="1" noTextEdit="1"/>
          </p:cNvSpPr>
          <p:nvPr>
            <p:ph type="sldImg"/>
          </p:nvPr>
        </p:nvSpPr>
        <p:spPr bwMode="auto">
          <a:xfrm>
            <a:off x="1371600" y="763588"/>
            <a:ext cx="5029200" cy="3771900"/>
          </a:xfrm>
          <a:prstGeom prst="rect">
            <a:avLst/>
          </a:prstGeom>
          <a:solidFill>
            <a:srgbClr val="FFFFFF"/>
          </a:solidFill>
          <a:ln>
            <a:solidFill>
              <a:srgbClr val="000000"/>
            </a:solidFill>
            <a:miter lim="800000"/>
            <a:headEnd/>
            <a:tailEnd/>
          </a:ln>
        </p:spPr>
      </p:sp>
      <p:sp>
        <p:nvSpPr>
          <p:cNvPr id="18434" name="Text Box 2"/>
          <p:cNvSpPr txBox="1">
            <a:spLocks noChangeArrowheads="1"/>
          </p:cNvSpPr>
          <p:nvPr>
            <p:ph type="body" idx="1"/>
          </p:nvPr>
        </p:nvSpPr>
        <p:spPr bwMode="auto">
          <a:xfrm>
            <a:off x="777875" y="4776788"/>
            <a:ext cx="6216650" cy="5167312"/>
          </a:xfrm>
          <a:prstGeom prst="rect">
            <a:avLst/>
          </a:prstGeom>
          <a:noFill/>
          <a:ln>
            <a:miter lim="800000"/>
            <a:headEnd/>
            <a:tailEnd/>
          </a:ln>
        </p:spPr>
        <p:txBody>
          <a:bodyPr lIns="0" tIns="0" rIns="0" bIns="0">
            <a:spAutoFit/>
          </a:bodyPr>
          <a:lstStyle/>
          <a:p>
            <a:pPr>
              <a:lnSpc>
                <a:spcPct val="95000"/>
              </a:lnSpc>
              <a:spcBef>
                <a:spcPts val="450"/>
              </a:spcBef>
              <a:tabLst>
                <a:tab pos="723900" algn="l"/>
                <a:tab pos="1447800" algn="l"/>
                <a:tab pos="2171700" algn="l"/>
                <a:tab pos="2895600" algn="l"/>
                <a:tab pos="3619500" algn="l"/>
                <a:tab pos="4343400" algn="l"/>
                <a:tab pos="5067300" algn="l"/>
                <a:tab pos="5791200" algn="l"/>
              </a:tabLst>
            </a:pPr>
            <a:r>
              <a:rPr lang="en-GB" sz="1500">
                <a:cs typeface="Arial Unicode MS" charset="0"/>
              </a:rPr>
              <a:t>While we had some informal discussions much earlier (I remember speaking to Françoise about RDA as early as IFLA 2008 in Quebec), the first meeting of representatives of the 4 partners was held just 1 year ago in Gothenburg.</a:t>
            </a:r>
          </a:p>
          <a:p>
            <a:pPr>
              <a:spcBef>
                <a:spcPts val="450"/>
              </a:spcBef>
              <a:tabLst>
                <a:tab pos="723900" algn="l"/>
                <a:tab pos="1447800" algn="l"/>
                <a:tab pos="2171700" algn="l"/>
                <a:tab pos="2895600" algn="l"/>
                <a:tab pos="3619500" algn="l"/>
                <a:tab pos="4343400" algn="l"/>
                <a:tab pos="5067300" algn="l"/>
                <a:tab pos="5791200" algn="l"/>
              </a:tabLst>
            </a:pPr>
            <a:r>
              <a:rPr lang="en-GB" sz="1500">
                <a:cs typeface="Arial Unicode MS" charset="0"/>
              </a:rPr>
              <a:t>Due to the great need in Canada for a French translation to allow RDA implementation nationally (as in Marg's report earlier today), we set an ambitious initial timeline which has since been revised as we monitor RDA implementation plans.</a:t>
            </a:r>
          </a:p>
          <a:p>
            <a:pPr>
              <a:spcBef>
                <a:spcPts val="450"/>
              </a:spcBef>
              <a:tabLst>
                <a:tab pos="723900" algn="l"/>
                <a:tab pos="1447800" algn="l"/>
                <a:tab pos="2171700" algn="l"/>
                <a:tab pos="2895600" algn="l"/>
                <a:tab pos="3619500" algn="l"/>
                <a:tab pos="4343400" algn="l"/>
                <a:tab pos="5067300" algn="l"/>
                <a:tab pos="5791200" algn="l"/>
              </a:tabLst>
            </a:pPr>
            <a:r>
              <a:rPr lang="en-GB" sz="1500">
                <a:cs typeface="Arial Unicode MS" charset="0"/>
              </a:rPr>
              <a:t>We started on the Terms, Glossary and Phrases in fall 2010, and approx 70% was not particularly contentious, however, making decisions (and also compromises) about the last few terms took us into June 2011. </a:t>
            </a:r>
          </a:p>
          <a:p>
            <a:pPr>
              <a:spcBef>
                <a:spcPts val="450"/>
              </a:spcBef>
              <a:tabLst>
                <a:tab pos="723900" algn="l"/>
                <a:tab pos="1447800" algn="l"/>
                <a:tab pos="2171700" algn="l"/>
                <a:tab pos="2895600" algn="l"/>
                <a:tab pos="3619500" algn="l"/>
                <a:tab pos="4343400" algn="l"/>
                <a:tab pos="5067300" algn="l"/>
                <a:tab pos="5791200" algn="l"/>
              </a:tabLst>
            </a:pPr>
            <a:r>
              <a:rPr lang="en-GB" sz="1500">
                <a:cs typeface="Arial Unicode MS" charset="0"/>
              </a:rPr>
              <a:t>One of the difficult terms was, in fact, Media (as in Media type) and also “unmediated”...  </a:t>
            </a:r>
          </a:p>
          <a:p>
            <a:pPr>
              <a:spcBef>
                <a:spcPts val="450"/>
              </a:spcBef>
              <a:tabLst>
                <a:tab pos="723900" algn="l"/>
                <a:tab pos="1447800" algn="l"/>
                <a:tab pos="2171700" algn="l"/>
                <a:tab pos="2895600" algn="l"/>
                <a:tab pos="3619500" algn="l"/>
                <a:tab pos="4343400" algn="l"/>
                <a:tab pos="5067300" algn="l"/>
                <a:tab pos="5791200" algn="l"/>
              </a:tabLst>
            </a:pPr>
            <a:r>
              <a:rPr lang="en-GB" sz="1500">
                <a:cs typeface="Arial Unicode MS" charset="0"/>
              </a:rPr>
              <a:t>Possibly in parallel with our revision phases, we will be testing the integration of French into the Toolkit and making final adjustments.</a:t>
            </a:r>
          </a:p>
          <a:p>
            <a:pPr>
              <a:spcBef>
                <a:spcPts val="450"/>
              </a:spcBef>
              <a:tabLst>
                <a:tab pos="723900" algn="l"/>
                <a:tab pos="1447800" algn="l"/>
                <a:tab pos="2171700" algn="l"/>
                <a:tab pos="2895600" algn="l"/>
                <a:tab pos="3619500" algn="l"/>
                <a:tab pos="4343400" algn="l"/>
                <a:tab pos="5067300" algn="l"/>
                <a:tab pos="5791200" algn="l"/>
              </a:tabLst>
            </a:pPr>
            <a:r>
              <a:rPr lang="en-GB" sz="1500">
                <a:cs typeface="Arial Unicode MS" charset="0"/>
              </a:rPr>
              <a:t>One challenge we were not expecting to face so soon, will be the translation and integration of changes to the text. We knew that there would eventually be amendments, but now we are expecting to need to evaluate and integrate textual changes recommended following the US National Test, and this even before the first release of RDA in French.</a:t>
            </a:r>
          </a:p>
          <a:p>
            <a:pPr>
              <a:spcBef>
                <a:spcPts val="450"/>
              </a:spcBef>
              <a:tabLst>
                <a:tab pos="723900" algn="l"/>
                <a:tab pos="1447800" algn="l"/>
                <a:tab pos="2171700" algn="l"/>
                <a:tab pos="2895600" algn="l"/>
                <a:tab pos="3619500" algn="l"/>
                <a:tab pos="4343400" algn="l"/>
                <a:tab pos="5067300" algn="l"/>
                <a:tab pos="5791200" algn="l"/>
              </a:tabLst>
            </a:pPr>
            <a:endParaRPr lang="en-GB" sz="1500">
              <a:cs typeface="Arial Unicode MS" charset="0"/>
            </a:endParaRPr>
          </a:p>
          <a:p>
            <a:pPr>
              <a:spcBef>
                <a:spcPts val="450"/>
              </a:spcBef>
              <a:tabLst>
                <a:tab pos="723900" algn="l"/>
                <a:tab pos="1447800" algn="l"/>
                <a:tab pos="2171700" algn="l"/>
                <a:tab pos="2895600" algn="l"/>
                <a:tab pos="3619500" algn="l"/>
                <a:tab pos="4343400" algn="l"/>
                <a:tab pos="5067300" algn="l"/>
                <a:tab pos="5791200" algn="l"/>
              </a:tabLst>
            </a:pPr>
            <a:endParaRPr lang="en-GB" sz="1500">
              <a:cs typeface="Arial Unicode MS"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9457" name="Rectangle 1"/>
          <p:cNvSpPr>
            <a:spLocks noChangeArrowheads="1" noTextEdit="1"/>
          </p:cNvSpPr>
          <p:nvPr>
            <p:ph type="sldImg"/>
          </p:nvPr>
        </p:nvSpPr>
        <p:spPr bwMode="auto">
          <a:xfrm>
            <a:off x="1371600" y="763588"/>
            <a:ext cx="5029200" cy="3771900"/>
          </a:xfrm>
          <a:prstGeom prst="rect">
            <a:avLst/>
          </a:prstGeom>
          <a:solidFill>
            <a:srgbClr val="FFFFFF"/>
          </a:solidFill>
          <a:ln>
            <a:solidFill>
              <a:srgbClr val="000000"/>
            </a:solidFill>
            <a:miter lim="800000"/>
            <a:headEnd/>
            <a:tailEnd/>
          </a:ln>
        </p:spPr>
      </p:sp>
      <p:sp>
        <p:nvSpPr>
          <p:cNvPr id="19458" name="Text Box 2"/>
          <p:cNvSpPr txBox="1">
            <a:spLocks noChangeArrowheads="1"/>
          </p:cNvSpPr>
          <p:nvPr>
            <p:ph type="body" idx="1"/>
          </p:nvPr>
        </p:nvSpPr>
        <p:spPr bwMode="auto">
          <a:xfrm>
            <a:off x="777875" y="4776788"/>
            <a:ext cx="6216650" cy="5246687"/>
          </a:xfrm>
          <a:prstGeom prst="rect">
            <a:avLst/>
          </a:prstGeom>
          <a:noFill/>
          <a:ln>
            <a:miter lim="800000"/>
            <a:headEnd/>
            <a:tailEnd/>
          </a:ln>
        </p:spPr>
        <p:txBody>
          <a:bodyPr lIns="0" tIns="0" rIns="0" bIns="0">
            <a:spAutoFit/>
          </a:bodyPr>
          <a:lstStyle/>
          <a:p>
            <a:pPr>
              <a:lnSpc>
                <a:spcPct val="95000"/>
              </a:lnSpc>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In addition to some terms for which consensus was difficult, we have started identifying a variety of other translation and adaptation issues:</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 So far regional usage of French has not been as big an issue as we might have thought, but one phrase in the glossary caught us by surprise:</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A town, city, province, state, and/or country in which a person resides or has resided.</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Initially rendered as: </a:t>
            </a:r>
            <a:r>
              <a:rPr lang="en-GB" sz="1400" u="sng">
                <a:cs typeface="Arial Unicode MS" charset="0"/>
              </a:rPr>
              <a:t>Commune</a:t>
            </a:r>
            <a:r>
              <a:rPr lang="en-GB" sz="1400">
                <a:cs typeface="Arial Unicode MS" charset="0"/>
              </a:rPr>
              <a:t>, ville, province, région administrative et/ou pays où une personne réside ou a résidé. </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clear in Europe, but not in Canada, so modified to </a:t>
            </a:r>
          </a:p>
          <a:p>
            <a:pPr>
              <a:spcBef>
                <a:spcPts val="450"/>
              </a:spcBef>
              <a:tabLst>
                <a:tab pos="723900" algn="l"/>
                <a:tab pos="1447800" algn="l"/>
                <a:tab pos="2171700" algn="l"/>
                <a:tab pos="2895600" algn="l"/>
                <a:tab pos="3619500" algn="l"/>
                <a:tab pos="4343400" algn="l"/>
                <a:tab pos="5067300" algn="l"/>
                <a:tab pos="5791200" algn="l"/>
              </a:tabLst>
            </a:pPr>
            <a:r>
              <a:rPr lang="en-GB" sz="1400" u="sng">
                <a:cs typeface="Arial Unicode MS" charset="0"/>
              </a:rPr>
              <a:t>Municipalité</a:t>
            </a:r>
            <a:r>
              <a:rPr lang="en-GB" sz="1400">
                <a:cs typeface="Arial Unicode MS" charset="0"/>
              </a:rPr>
              <a:t>, ville, province, État et/ou pays où une personne réside ou a résidé</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 There has also been some difficulty with examples that once adapted for a French language catalogue do not illustrate the section any more, particularly for access points.</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For instance in ch.6 (Works and expressions)</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6.2.2.5 Exception for Classical and Byzantine Greek works, choose a well-established form in the language of the agency (else use Latin or original Greek). Some works have such a title in English, but not in French:</a:t>
            </a:r>
          </a:p>
          <a:p>
            <a:pPr>
              <a:spcBef>
                <a:spcPts val="450"/>
              </a:spcBef>
              <a:tabLst>
                <a:tab pos="723900" algn="l"/>
                <a:tab pos="1447800" algn="l"/>
                <a:tab pos="2171700" algn="l"/>
                <a:tab pos="2895600" algn="l"/>
                <a:tab pos="3619500" algn="l"/>
                <a:tab pos="4343400" algn="l"/>
                <a:tab pos="5067300" algn="l"/>
                <a:tab pos="5791200" algn="l"/>
              </a:tabLst>
            </a:pPr>
            <a:r>
              <a:rPr lang="en-GB" sz="1400">
                <a:cs typeface="Arial Unicode MS" charset="0"/>
              </a:rPr>
              <a:t>Battle of the frogs and the mice </a:t>
            </a:r>
            <a:r>
              <a:rPr lang="en-GB" sz="1400" u="sng">
                <a:cs typeface="Arial Unicode MS" charset="0"/>
              </a:rPr>
              <a:t>but not</a:t>
            </a:r>
            <a:r>
              <a:rPr lang="en-GB" sz="1400">
                <a:cs typeface="Arial Unicode MS" charset="0"/>
              </a:rPr>
              <a:t> </a:t>
            </a:r>
            <a:r>
              <a:rPr lang="en-GB" sz="1000">
                <a:latin typeface="Lucida Sans Unicode" charset="0"/>
                <a:cs typeface="Lucida Sans Unicode" charset="0"/>
              </a:rPr>
              <a:t>Guerre des grenouilles et des rats </a:t>
            </a:r>
            <a:r>
              <a:rPr lang="en-GB" i="1">
                <a:cs typeface="Times New Roman" pitchFamily="16" charset="0"/>
              </a:rPr>
              <a:t>(renvoi à la BnF)</a:t>
            </a:r>
            <a:r>
              <a:rPr lang="en-GB">
                <a:cs typeface="Arial Unicode MS" charset="0"/>
              </a:rPr>
              <a:t/>
            </a:r>
            <a:br>
              <a:rPr lang="en-GB">
                <a:cs typeface="Arial Unicode MS" charset="0"/>
              </a:rPr>
            </a:br>
            <a:r>
              <a:rPr lang="en-GB" sz="1000">
                <a:latin typeface="Lucida Sans Unicode" charset="0"/>
                <a:cs typeface="Lucida Sans Unicode" charset="0"/>
              </a:rPr>
              <a:t>ou  Batrachomyomachie </a:t>
            </a:r>
            <a:r>
              <a:rPr lang="en-GB" i="1">
                <a:cs typeface="Times New Roman" pitchFamily="16" charset="0"/>
              </a:rPr>
              <a:t>(forme retenue à la BnF)</a:t>
            </a:r>
          </a:p>
          <a:p>
            <a:pPr>
              <a:lnSpc>
                <a:spcPct val="109000"/>
              </a:lnSpc>
              <a:spcBef>
                <a:spcPts val="450"/>
              </a:spcBef>
              <a:tabLst>
                <a:tab pos="723900" algn="l"/>
                <a:tab pos="1447800" algn="l"/>
                <a:tab pos="2171700" algn="l"/>
                <a:tab pos="2895600" algn="l"/>
                <a:tab pos="3619500" algn="l"/>
                <a:tab pos="4343400" algn="l"/>
                <a:tab pos="5067300" algn="l"/>
                <a:tab pos="5791200" algn="l"/>
              </a:tabLst>
            </a:pPr>
            <a:r>
              <a:rPr lang="en-GB">
                <a:solidFill>
                  <a:srgbClr val="808080"/>
                </a:solidFill>
                <a:latin typeface="Arial Unicode MS" charset="0"/>
                <a:cs typeface="Arial Unicode MS" charset="0"/>
              </a:rPr>
              <a:t>Synopsis historik</a:t>
            </a:r>
            <a:r>
              <a:rPr lang="en-GB">
                <a:solidFill>
                  <a:srgbClr val="808080"/>
                </a:solidFill>
                <a:latin typeface="sans-serif" charset="0"/>
              </a:rPr>
              <a:t>e</a:t>
            </a:r>
            <a:r>
              <a:rPr lang="en-GB">
                <a:cs typeface="Arial Unicode MS" charset="0"/>
              </a:rPr>
              <a:t/>
            </a:r>
            <a:br>
              <a:rPr lang="en-GB">
                <a:cs typeface="Arial Unicode MS" charset="0"/>
              </a:rPr>
            </a:br>
            <a:r>
              <a:rPr lang="en-GB" i="1">
                <a:solidFill>
                  <a:srgbClr val="808080"/>
                </a:solidFill>
                <a:cs typeface="Times New Roman" pitchFamily="16" charset="0"/>
              </a:rPr>
              <a:t>Exemple à retirer de cette section puisqu’il y a un titre latin</a:t>
            </a:r>
            <a:r>
              <a:rPr lang="en-GB" b="1" i="1">
                <a:solidFill>
                  <a:srgbClr val="808080"/>
                </a:solidFill>
                <a:cs typeface="Times New Roman" pitchFamily="16" charset="0"/>
              </a:rPr>
              <a:t> </a:t>
            </a:r>
            <a:r>
              <a:rPr lang="en-GB" b="1" i="1">
                <a:solidFill>
                  <a:srgbClr val="808080"/>
                </a:solidFill>
                <a:latin typeface="sans-serif" charset="0"/>
              </a:rPr>
              <a:t>: </a:t>
            </a:r>
            <a:r>
              <a:rPr lang="en-GB" sz="1000" i="1">
                <a:latin typeface="Lucida Sans Unicode" charset="0"/>
                <a:cs typeface="Lucida Sans Unicode" charset="0"/>
              </a:rPr>
              <a:t>Compendium chronicum</a:t>
            </a:r>
            <a:br>
              <a:rPr lang="en-GB" sz="1000" i="1">
                <a:latin typeface="Lucida Sans Unicode" charset="0"/>
                <a:cs typeface="Lucida Sans Unicode" charset="0"/>
              </a:rPr>
            </a:br>
            <a:endParaRPr lang="en-GB" sz="1000" i="1">
              <a:latin typeface="Lucida Sans Unicode" charset="0"/>
              <a:cs typeface="Lucida Sans Unicode"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81" name="Rectangle 1"/>
          <p:cNvSpPr>
            <a:spLocks noChangeArrowheads="1" noTextEdit="1"/>
          </p:cNvSpPr>
          <p:nvPr>
            <p:ph type="sldImg"/>
          </p:nvPr>
        </p:nvSpPr>
        <p:spPr bwMode="auto">
          <a:xfrm>
            <a:off x="1371600" y="763588"/>
            <a:ext cx="5029200" cy="3771900"/>
          </a:xfrm>
          <a:prstGeom prst="rect">
            <a:avLst/>
          </a:prstGeom>
          <a:solidFill>
            <a:srgbClr val="FFFFFF"/>
          </a:solidFill>
          <a:ln>
            <a:solidFill>
              <a:srgbClr val="000000"/>
            </a:solidFill>
            <a:miter lim="800000"/>
            <a:headEnd/>
            <a:tailEnd/>
          </a:ln>
        </p:spPr>
      </p:sp>
      <p:sp>
        <p:nvSpPr>
          <p:cNvPr id="20482" name="Text Box 2"/>
          <p:cNvSpPr txBox="1">
            <a:spLocks noChangeArrowheads="1"/>
          </p:cNvSpPr>
          <p:nvPr>
            <p:ph type="body" idx="1"/>
          </p:nvPr>
        </p:nvSpPr>
        <p:spPr bwMode="auto">
          <a:xfrm>
            <a:off x="571500" y="4746625"/>
            <a:ext cx="6637338" cy="5199063"/>
          </a:xfrm>
          <a:prstGeom prst="rect">
            <a:avLst/>
          </a:prstGeom>
          <a:noFill/>
          <a:ln>
            <a:miter lim="800000"/>
            <a:headEnd/>
            <a:tailEnd/>
          </a:ln>
        </p:spPr>
        <p:txBody>
          <a:bodyPr lIns="0" tIns="0" rIns="0" bIns="0">
            <a:spAutoFit/>
          </a:bodyPr>
          <a:lstStyle/>
          <a:p>
            <a:pPr>
              <a:lnSpc>
                <a:spcPct val="95000"/>
              </a:lnSpc>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Several in ch.16 (Places) </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	Livorno/Leghorn </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(English form no longer in common usage, no such change in French)</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	Romania/Roumania </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(Variant spellings in English, only one spelling Rumanié, in French)</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Others in ch.11 (Corporate bodies)</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	11.2.2.52 : example of Swiss National Library (selection of German form because none of the forms matches the language of the catalogue) does not work for a French-language catalogue as there is an official French language form of the name.</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We need to identify additional examples for these sections.</a:t>
            </a:r>
          </a:p>
          <a:p>
            <a:pPr>
              <a:spcBef>
                <a:spcPts val="450"/>
              </a:spcBef>
              <a:tabLst>
                <a:tab pos="723900" algn="l"/>
                <a:tab pos="1447800" algn="l"/>
                <a:tab pos="2171700" algn="l"/>
                <a:tab pos="2895600" algn="l"/>
                <a:tab pos="3619500" algn="l"/>
                <a:tab pos="4343400" algn="l"/>
                <a:tab pos="5067300" algn="l"/>
                <a:tab pos="5791200" algn="l"/>
                <a:tab pos="6515100" algn="l"/>
              </a:tabLst>
            </a:pPr>
            <a:endParaRPr lang="en-GB" sz="1400">
              <a:cs typeface="Arial Unicode MS" charset="0"/>
            </a:endParaRP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 Although RDA has eliminated much of AACR2 English-language bias and taken steps towards greater internationalisation, some residues remain. </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One striking example is the structure of Appendix A, Capitalization, which starts with detailed instructions on English capitalisation rules, and the rules for all other languages are presented as differences from the English rules, rather than standing on their own. Much more difficult to use in a non-English language environment.</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The translation work brings these points to our attention, and will allow us to raise them with JSC as appropriate</a:t>
            </a:r>
            <a:r>
              <a:rPr lang="en-GB">
                <a:cs typeface="Arial Unicode MS" charset="0"/>
              </a:rPr>
              <a:t>.</a:t>
            </a:r>
          </a:p>
          <a:p>
            <a:pPr>
              <a:spcBef>
                <a:spcPts val="450"/>
              </a:spcBef>
              <a:tabLst>
                <a:tab pos="723900" algn="l"/>
                <a:tab pos="1447800" algn="l"/>
                <a:tab pos="2171700" algn="l"/>
                <a:tab pos="2895600" algn="l"/>
                <a:tab pos="3619500" algn="l"/>
                <a:tab pos="4343400" algn="l"/>
                <a:tab pos="5067300" algn="l"/>
                <a:tab pos="5791200" algn="l"/>
                <a:tab pos="6515100" algn="l"/>
              </a:tabLst>
            </a:pPr>
            <a:r>
              <a:rPr lang="en-GB" sz="1400">
                <a:cs typeface="Arial Unicode MS" charset="0"/>
              </a:rPr>
              <a:t>**To end, here is the list of current members of the Editorial Committee</a:t>
            </a:r>
          </a:p>
          <a:p>
            <a:pPr>
              <a:spcBef>
                <a:spcPts val="450"/>
              </a:spcBef>
              <a:tabLst>
                <a:tab pos="723900" algn="l"/>
                <a:tab pos="1447800" algn="l"/>
                <a:tab pos="2171700" algn="l"/>
                <a:tab pos="2895600" algn="l"/>
                <a:tab pos="3619500" algn="l"/>
                <a:tab pos="4343400" algn="l"/>
                <a:tab pos="5067300" algn="l"/>
                <a:tab pos="5791200" algn="l"/>
                <a:tab pos="6515100" algn="l"/>
              </a:tabLst>
            </a:pPr>
            <a:endParaRPr lang="en-GB" sz="1400">
              <a:cs typeface="Arial Unicode MS"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755650" y="2347913"/>
            <a:ext cx="8569325" cy="1620837"/>
          </a:xfrm>
        </p:spPr>
        <p:txBody>
          <a:bodyPr/>
          <a:lstStyle/>
          <a:p>
            <a:r>
              <a:rPr lang="en-US"/>
              <a:t>Cliquez pour modifier le style du titre</a:t>
            </a:r>
            <a:endParaRPr lang="fr-FR"/>
          </a:p>
        </p:txBody>
      </p:sp>
      <p:sp>
        <p:nvSpPr>
          <p:cNvPr id="3" name="Sous-titre 2"/>
          <p:cNvSpPr>
            <a:spLocks noGrp="1"/>
          </p:cNvSpPr>
          <p:nvPr>
            <p:ph type="subTitle" idx="1"/>
          </p:nvPr>
        </p:nvSpPr>
        <p:spPr>
          <a:xfrm>
            <a:off x="1512888" y="4283075"/>
            <a:ext cx="7056437" cy="1931988"/>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Cliquez pour modifier le style des sous-titres du masque</a:t>
            </a:r>
            <a:endParaRPr lang="fr-F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en-US"/>
              <a:t>Cliquez pour modifier le style du titre</a:t>
            </a:r>
            <a:endParaRPr lang="fr-FR"/>
          </a:p>
        </p:txBody>
      </p:sp>
      <p:sp>
        <p:nvSpPr>
          <p:cNvPr id="3" name="Espace réservé du texte vertical 2"/>
          <p:cNvSpPr>
            <a:spLocks noGrp="1"/>
          </p:cNvSpPr>
          <p:nvPr>
            <p:ph type="body" orient="vert" idx="1"/>
          </p:nvPr>
        </p:nvSpPr>
        <p:spPr/>
        <p:txBody>
          <a:bodyPr vert="eaVert"/>
          <a:lstStyle/>
          <a:p>
            <a:pPr lvl="0"/>
            <a:r>
              <a:rPr lang="en-US"/>
              <a:t>Cliquez pour modifier les styles du texte du masque</a:t>
            </a:r>
          </a:p>
          <a:p>
            <a:pPr lvl="1"/>
            <a:r>
              <a:rPr lang="en-US"/>
              <a:t>Deuxième niveau</a:t>
            </a:r>
          </a:p>
          <a:p>
            <a:pPr lvl="2"/>
            <a:r>
              <a:rPr lang="en-US"/>
              <a:t>Troisième niveau</a:t>
            </a:r>
          </a:p>
          <a:p>
            <a:pPr lvl="3"/>
            <a:r>
              <a:rPr lang="en-US"/>
              <a:t>Quatrième niveau</a:t>
            </a:r>
          </a:p>
          <a:p>
            <a:pPr lvl="4"/>
            <a:r>
              <a:rPr lang="en-US"/>
              <a:t>Cinquième niveau</a:t>
            </a:r>
            <a:endParaRPr lang="fr-F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7604125" y="319088"/>
            <a:ext cx="2157413" cy="7013575"/>
          </a:xfrm>
        </p:spPr>
        <p:txBody>
          <a:bodyPr vert="eaVert"/>
          <a:lstStyle/>
          <a:p>
            <a:r>
              <a:rPr lang="en-US"/>
              <a:t>Cliquez pour modifier le style du titre</a:t>
            </a:r>
            <a:endParaRPr lang="fr-FR"/>
          </a:p>
        </p:txBody>
      </p:sp>
      <p:sp>
        <p:nvSpPr>
          <p:cNvPr id="3" name="Espace réservé du texte vertical 2"/>
          <p:cNvSpPr>
            <a:spLocks noGrp="1"/>
          </p:cNvSpPr>
          <p:nvPr>
            <p:ph type="body" orient="vert" idx="1"/>
          </p:nvPr>
        </p:nvSpPr>
        <p:spPr>
          <a:xfrm>
            <a:off x="1130300" y="319088"/>
            <a:ext cx="6321425" cy="7013575"/>
          </a:xfrm>
        </p:spPr>
        <p:txBody>
          <a:bodyPr vert="eaVert"/>
          <a:lstStyle/>
          <a:p>
            <a:pPr lvl="0"/>
            <a:r>
              <a:rPr lang="en-US"/>
              <a:t>Cliquez pour modifier les styles du texte du masque</a:t>
            </a:r>
          </a:p>
          <a:p>
            <a:pPr lvl="1"/>
            <a:r>
              <a:rPr lang="en-US"/>
              <a:t>Deuxième niveau</a:t>
            </a:r>
          </a:p>
          <a:p>
            <a:pPr lvl="2"/>
            <a:r>
              <a:rPr lang="en-US"/>
              <a:t>Troisième niveau</a:t>
            </a:r>
          </a:p>
          <a:p>
            <a:pPr lvl="3"/>
            <a:r>
              <a:rPr lang="en-US"/>
              <a:t>Quatrième niveau</a:t>
            </a:r>
          </a:p>
          <a:p>
            <a:pPr lvl="4"/>
            <a:r>
              <a:rPr lang="en-US"/>
              <a:t>Cinquième niveau</a:t>
            </a:r>
            <a:endParaRPr lang="fr-F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Disposition personnalisée">
    <p:spTree>
      <p:nvGrpSpPr>
        <p:cNvPr id="1" name=""/>
        <p:cNvGrpSpPr/>
        <p:nvPr/>
      </p:nvGrpSpPr>
      <p:grpSpPr>
        <a:xfrm>
          <a:off x="0" y="0"/>
          <a:ext cx="0" cy="0"/>
          <a:chOff x="0" y="0"/>
          <a:chExt cx="0" cy="0"/>
        </a:xfrm>
      </p:grpSpPr>
      <p:sp>
        <p:nvSpPr>
          <p:cNvPr id="2" name="Titre 1"/>
          <p:cNvSpPr>
            <a:spLocks noGrp="1"/>
          </p:cNvSpPr>
          <p:nvPr>
            <p:ph type="title"/>
          </p:nvPr>
        </p:nvSpPr>
        <p:spPr>
          <a:xfrm>
            <a:off x="1130300" y="319088"/>
            <a:ext cx="8607425" cy="1131887"/>
          </a:xfrm>
        </p:spPr>
        <p:txBody>
          <a:bodyPr/>
          <a:lstStyle/>
          <a:p>
            <a:r>
              <a:rPr lang="en-US"/>
              <a:t>Cliquez pour modifier le style du titre</a:t>
            </a:r>
            <a:endParaRPr lang="fr-F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en-US"/>
              <a:t>Cliquez pour modifier le style du titre</a:t>
            </a:r>
            <a:endParaRPr lang="fr-FR"/>
          </a:p>
        </p:txBody>
      </p:sp>
      <p:sp>
        <p:nvSpPr>
          <p:cNvPr id="3" name="Espace réservé du contenu 2"/>
          <p:cNvSpPr>
            <a:spLocks noGrp="1"/>
          </p:cNvSpPr>
          <p:nvPr>
            <p:ph idx="1"/>
          </p:nvPr>
        </p:nvSpPr>
        <p:spPr/>
        <p:txBody>
          <a:bodyPr/>
          <a:lstStyle/>
          <a:p>
            <a:pPr lvl="0"/>
            <a:r>
              <a:rPr lang="en-US"/>
              <a:t>Cliquez pour modifier les styles du texte du masque</a:t>
            </a:r>
          </a:p>
          <a:p>
            <a:pPr lvl="1"/>
            <a:r>
              <a:rPr lang="en-US"/>
              <a:t>Deuxième niveau</a:t>
            </a:r>
          </a:p>
          <a:p>
            <a:pPr lvl="2"/>
            <a:r>
              <a:rPr lang="en-US"/>
              <a:t>Troisième niveau</a:t>
            </a:r>
          </a:p>
          <a:p>
            <a:pPr lvl="3"/>
            <a:r>
              <a:rPr lang="en-US"/>
              <a:t>Quatrième niveau</a:t>
            </a:r>
          </a:p>
          <a:p>
            <a:pPr lvl="4"/>
            <a:r>
              <a:rPr lang="en-US"/>
              <a:t>Cinquième niveau</a:t>
            </a:r>
            <a:endParaRPr lang="fr-F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96925" y="4857750"/>
            <a:ext cx="8567738" cy="1501775"/>
          </a:xfrm>
        </p:spPr>
        <p:txBody>
          <a:bodyPr anchor="t"/>
          <a:lstStyle>
            <a:lvl1pPr algn="l">
              <a:defRPr sz="4000" b="1" cap="all"/>
            </a:lvl1pPr>
          </a:lstStyle>
          <a:p>
            <a:r>
              <a:rPr lang="en-US"/>
              <a:t>Cliquez pour modifier le style du titre</a:t>
            </a:r>
            <a:endParaRPr lang="fr-FR"/>
          </a:p>
        </p:txBody>
      </p:sp>
      <p:sp>
        <p:nvSpPr>
          <p:cNvPr id="3" name="Espace réservé du texte 2"/>
          <p:cNvSpPr>
            <a:spLocks noGrp="1"/>
          </p:cNvSpPr>
          <p:nvPr>
            <p:ph type="body" idx="1"/>
          </p:nvPr>
        </p:nvSpPr>
        <p:spPr>
          <a:xfrm>
            <a:off x="796925" y="3203575"/>
            <a:ext cx="8567738" cy="1654175"/>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Cliquez pour modifier les styles du texte du masque</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en-US"/>
              <a:t>Cliquez pour modifier le style du titre</a:t>
            </a:r>
            <a:endParaRPr lang="fr-FR"/>
          </a:p>
        </p:txBody>
      </p:sp>
      <p:sp>
        <p:nvSpPr>
          <p:cNvPr id="3" name="Espace réservé du contenu 2"/>
          <p:cNvSpPr>
            <a:spLocks noGrp="1"/>
          </p:cNvSpPr>
          <p:nvPr>
            <p:ph sz="half" idx="1"/>
          </p:nvPr>
        </p:nvSpPr>
        <p:spPr>
          <a:xfrm>
            <a:off x="1154113" y="1882775"/>
            <a:ext cx="4227512" cy="54498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Cliquez pour modifier les styles du texte du masque</a:t>
            </a:r>
          </a:p>
          <a:p>
            <a:pPr lvl="1"/>
            <a:r>
              <a:rPr lang="en-US"/>
              <a:t>Deuxième niveau</a:t>
            </a:r>
          </a:p>
          <a:p>
            <a:pPr lvl="2"/>
            <a:r>
              <a:rPr lang="en-US"/>
              <a:t>Troisième niveau</a:t>
            </a:r>
          </a:p>
          <a:p>
            <a:pPr lvl="3"/>
            <a:r>
              <a:rPr lang="en-US"/>
              <a:t>Quatrième niveau</a:t>
            </a:r>
          </a:p>
          <a:p>
            <a:pPr lvl="4"/>
            <a:r>
              <a:rPr lang="en-US"/>
              <a:t>Cinquième niveau</a:t>
            </a:r>
            <a:endParaRPr lang="fr-FR"/>
          </a:p>
        </p:txBody>
      </p:sp>
      <p:sp>
        <p:nvSpPr>
          <p:cNvPr id="4" name="Espace réservé du contenu 3"/>
          <p:cNvSpPr>
            <a:spLocks noGrp="1"/>
          </p:cNvSpPr>
          <p:nvPr>
            <p:ph sz="half" idx="2"/>
          </p:nvPr>
        </p:nvSpPr>
        <p:spPr>
          <a:xfrm>
            <a:off x="5534025" y="1882775"/>
            <a:ext cx="4227513" cy="54498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Cliquez pour modifier les styles du texte du masque</a:t>
            </a:r>
          </a:p>
          <a:p>
            <a:pPr lvl="1"/>
            <a:r>
              <a:rPr lang="en-US"/>
              <a:t>Deuxième niveau</a:t>
            </a:r>
          </a:p>
          <a:p>
            <a:pPr lvl="2"/>
            <a:r>
              <a:rPr lang="en-US"/>
              <a:t>Troisième niveau</a:t>
            </a:r>
          </a:p>
          <a:p>
            <a:pPr lvl="3"/>
            <a:r>
              <a:rPr lang="en-US"/>
              <a:t>Quatrième niveau</a:t>
            </a:r>
          </a:p>
          <a:p>
            <a:pPr lvl="4"/>
            <a:r>
              <a:rPr lang="en-US"/>
              <a:t>Cinquième niveau</a:t>
            </a:r>
            <a:endParaRPr lang="fr-F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504825" y="303213"/>
            <a:ext cx="9072563" cy="1258887"/>
          </a:xfrm>
        </p:spPr>
        <p:txBody>
          <a:bodyPr/>
          <a:lstStyle>
            <a:lvl1pPr>
              <a:defRPr/>
            </a:lvl1pPr>
          </a:lstStyle>
          <a:p>
            <a:r>
              <a:rPr lang="en-US"/>
              <a:t>Cliquez pour modifier le style du titre</a:t>
            </a:r>
            <a:endParaRPr lang="fr-FR"/>
          </a:p>
        </p:txBody>
      </p:sp>
      <p:sp>
        <p:nvSpPr>
          <p:cNvPr id="3" name="Espace réservé du texte 2"/>
          <p:cNvSpPr>
            <a:spLocks noGrp="1"/>
          </p:cNvSpPr>
          <p:nvPr>
            <p:ph type="body" idx="1"/>
          </p:nvPr>
        </p:nvSpPr>
        <p:spPr>
          <a:xfrm>
            <a:off x="504825" y="1692275"/>
            <a:ext cx="4452938"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Cliquez pour modifier les styles du texte du masque</a:t>
            </a:r>
          </a:p>
        </p:txBody>
      </p:sp>
      <p:sp>
        <p:nvSpPr>
          <p:cNvPr id="4" name="Espace réservé du contenu 3"/>
          <p:cNvSpPr>
            <a:spLocks noGrp="1"/>
          </p:cNvSpPr>
          <p:nvPr>
            <p:ph sz="half" idx="2"/>
          </p:nvPr>
        </p:nvSpPr>
        <p:spPr>
          <a:xfrm>
            <a:off x="504825" y="2397125"/>
            <a:ext cx="4452938" cy="43561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Cliquez pour modifier les styles du texte du masque</a:t>
            </a:r>
          </a:p>
          <a:p>
            <a:pPr lvl="1"/>
            <a:r>
              <a:rPr lang="en-US"/>
              <a:t>Deuxième niveau</a:t>
            </a:r>
          </a:p>
          <a:p>
            <a:pPr lvl="2"/>
            <a:r>
              <a:rPr lang="en-US"/>
              <a:t>Troisième niveau</a:t>
            </a:r>
          </a:p>
          <a:p>
            <a:pPr lvl="3"/>
            <a:r>
              <a:rPr lang="en-US"/>
              <a:t>Quatrième niveau</a:t>
            </a:r>
          </a:p>
          <a:p>
            <a:pPr lvl="4"/>
            <a:r>
              <a:rPr lang="en-US"/>
              <a:t>Cinquième niveau</a:t>
            </a:r>
            <a:endParaRPr lang="fr-FR"/>
          </a:p>
        </p:txBody>
      </p:sp>
      <p:sp>
        <p:nvSpPr>
          <p:cNvPr id="5" name="Espace réservé du texte 4"/>
          <p:cNvSpPr>
            <a:spLocks noGrp="1"/>
          </p:cNvSpPr>
          <p:nvPr>
            <p:ph type="body" sz="quarter" idx="3"/>
          </p:nvPr>
        </p:nvSpPr>
        <p:spPr>
          <a:xfrm>
            <a:off x="5121275" y="1692275"/>
            <a:ext cx="4456113"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Cliquez pour modifier les styles du texte du masque</a:t>
            </a:r>
          </a:p>
        </p:txBody>
      </p:sp>
      <p:sp>
        <p:nvSpPr>
          <p:cNvPr id="6" name="Espace réservé du contenu 5"/>
          <p:cNvSpPr>
            <a:spLocks noGrp="1"/>
          </p:cNvSpPr>
          <p:nvPr>
            <p:ph sz="quarter" idx="4"/>
          </p:nvPr>
        </p:nvSpPr>
        <p:spPr>
          <a:xfrm>
            <a:off x="5121275" y="2397125"/>
            <a:ext cx="4456113" cy="43561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Cliquez pour modifier les styles du texte du masque</a:t>
            </a:r>
          </a:p>
          <a:p>
            <a:pPr lvl="1"/>
            <a:r>
              <a:rPr lang="en-US"/>
              <a:t>Deuxième niveau</a:t>
            </a:r>
          </a:p>
          <a:p>
            <a:pPr lvl="2"/>
            <a:r>
              <a:rPr lang="en-US"/>
              <a:t>Troisième niveau</a:t>
            </a:r>
          </a:p>
          <a:p>
            <a:pPr lvl="3"/>
            <a:r>
              <a:rPr lang="en-US"/>
              <a:t>Quatrième niveau</a:t>
            </a:r>
          </a:p>
          <a:p>
            <a:pPr lvl="4"/>
            <a:r>
              <a:rPr lang="en-US"/>
              <a:t>Cinquième niveau</a:t>
            </a:r>
            <a:endParaRPr lang="fr-F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en-US"/>
              <a:t>Cliquez pour modifier le style du titre</a:t>
            </a:r>
            <a:endParaRPr lang="fr-F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504825" y="301625"/>
            <a:ext cx="3316288" cy="1279525"/>
          </a:xfrm>
        </p:spPr>
        <p:txBody>
          <a:bodyPr anchor="b"/>
          <a:lstStyle>
            <a:lvl1pPr algn="l">
              <a:defRPr sz="2000" b="1"/>
            </a:lvl1pPr>
          </a:lstStyle>
          <a:p>
            <a:r>
              <a:rPr lang="en-US"/>
              <a:t>Cliquez pour modifier le style du titre</a:t>
            </a:r>
            <a:endParaRPr lang="fr-FR"/>
          </a:p>
        </p:txBody>
      </p:sp>
      <p:sp>
        <p:nvSpPr>
          <p:cNvPr id="3" name="Espace réservé du contenu 2"/>
          <p:cNvSpPr>
            <a:spLocks noGrp="1"/>
          </p:cNvSpPr>
          <p:nvPr>
            <p:ph idx="1"/>
          </p:nvPr>
        </p:nvSpPr>
        <p:spPr>
          <a:xfrm>
            <a:off x="3941763" y="301625"/>
            <a:ext cx="5635625" cy="645160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Cliquez pour modifier les styles du texte du masque</a:t>
            </a:r>
          </a:p>
          <a:p>
            <a:pPr lvl="1"/>
            <a:r>
              <a:rPr lang="en-US"/>
              <a:t>Deuxième niveau</a:t>
            </a:r>
          </a:p>
          <a:p>
            <a:pPr lvl="2"/>
            <a:r>
              <a:rPr lang="en-US"/>
              <a:t>Troisième niveau</a:t>
            </a:r>
          </a:p>
          <a:p>
            <a:pPr lvl="3"/>
            <a:r>
              <a:rPr lang="en-US"/>
              <a:t>Quatrième niveau</a:t>
            </a:r>
          </a:p>
          <a:p>
            <a:pPr lvl="4"/>
            <a:r>
              <a:rPr lang="en-US"/>
              <a:t>Cinquième niveau</a:t>
            </a:r>
            <a:endParaRPr lang="fr-FR"/>
          </a:p>
        </p:txBody>
      </p:sp>
      <p:sp>
        <p:nvSpPr>
          <p:cNvPr id="4" name="Espace réservé du texte 3"/>
          <p:cNvSpPr>
            <a:spLocks noGrp="1"/>
          </p:cNvSpPr>
          <p:nvPr>
            <p:ph type="body" sz="half" idx="2"/>
          </p:nvPr>
        </p:nvSpPr>
        <p:spPr>
          <a:xfrm>
            <a:off x="504825" y="1581150"/>
            <a:ext cx="3316288" cy="51720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Cliquez pour modifier les styles du texte du masque</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976438" y="5291138"/>
            <a:ext cx="6048375" cy="625475"/>
          </a:xfrm>
        </p:spPr>
        <p:txBody>
          <a:bodyPr anchor="b"/>
          <a:lstStyle>
            <a:lvl1pPr algn="l">
              <a:defRPr sz="2000" b="1"/>
            </a:lvl1pPr>
          </a:lstStyle>
          <a:p>
            <a:r>
              <a:rPr lang="en-US"/>
              <a:t>Cliquez pour modifier le style du titre</a:t>
            </a:r>
            <a:endParaRPr lang="fr-FR"/>
          </a:p>
        </p:txBody>
      </p:sp>
      <p:sp>
        <p:nvSpPr>
          <p:cNvPr id="3" name="Espace réservé pour une image  2"/>
          <p:cNvSpPr>
            <a:spLocks noGrp="1"/>
          </p:cNvSpPr>
          <p:nvPr>
            <p:ph type="pic" idx="1"/>
          </p:nvPr>
        </p:nvSpPr>
        <p:spPr>
          <a:xfrm>
            <a:off x="1976438" y="674688"/>
            <a:ext cx="6048375" cy="453707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976438" y="5916613"/>
            <a:ext cx="6048375" cy="88741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Cliquez pour modifier les styles du texte du masque</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AutoShape 1"/>
          <p:cNvSpPr>
            <a:spLocks noChangeArrowheads="1"/>
          </p:cNvSpPr>
          <p:nvPr/>
        </p:nvSpPr>
        <p:spPr bwMode="auto">
          <a:xfrm>
            <a:off x="0" y="0"/>
            <a:ext cx="604838" cy="7559675"/>
          </a:xfrm>
          <a:prstGeom prst="roundRect">
            <a:avLst>
              <a:gd name="adj" fmla="val 259"/>
            </a:avLst>
          </a:prstGeom>
          <a:gradFill rotWithShape="0">
            <a:gsLst>
              <a:gs pos="0">
                <a:srgbClr val="BABED6"/>
              </a:gs>
              <a:gs pos="100000">
                <a:srgbClr val="FFFFFF"/>
              </a:gs>
            </a:gsLst>
            <a:lin ang="2700000" scaled="1"/>
          </a:gradFill>
          <a:ln w="9525">
            <a:noFill/>
            <a:round/>
            <a:headEnd/>
            <a:tailEnd/>
          </a:ln>
        </p:spPr>
        <p:txBody>
          <a:bodyPr wrap="none" anchor="ctr"/>
          <a:lstStyle/>
          <a:p>
            <a:endParaRPr lang="fr-FR"/>
          </a:p>
        </p:txBody>
      </p:sp>
      <p:sp>
        <p:nvSpPr>
          <p:cNvPr id="1026" name="Line 2"/>
          <p:cNvSpPr>
            <a:spLocks noChangeShapeType="1"/>
          </p:cNvSpPr>
          <p:nvPr/>
        </p:nvSpPr>
        <p:spPr bwMode="auto">
          <a:xfrm>
            <a:off x="71438" y="107950"/>
            <a:ext cx="600075" cy="1588"/>
          </a:xfrm>
          <a:prstGeom prst="line">
            <a:avLst/>
          </a:prstGeom>
          <a:noFill/>
          <a:ln w="72000">
            <a:solidFill>
              <a:srgbClr val="808080"/>
            </a:solidFill>
            <a:round/>
            <a:headEnd/>
            <a:tailEnd/>
          </a:ln>
        </p:spPr>
        <p:txBody>
          <a:bodyPr/>
          <a:lstStyle/>
          <a:p>
            <a:endParaRPr lang="fr-FR"/>
          </a:p>
        </p:txBody>
      </p:sp>
      <p:sp>
        <p:nvSpPr>
          <p:cNvPr id="1027" name="Line 3"/>
          <p:cNvSpPr>
            <a:spLocks noChangeShapeType="1"/>
          </p:cNvSpPr>
          <p:nvPr/>
        </p:nvSpPr>
        <p:spPr bwMode="auto">
          <a:xfrm>
            <a:off x="71438" y="287338"/>
            <a:ext cx="600075" cy="1587"/>
          </a:xfrm>
          <a:prstGeom prst="line">
            <a:avLst/>
          </a:prstGeom>
          <a:noFill/>
          <a:ln w="72000">
            <a:solidFill>
              <a:srgbClr val="808080"/>
            </a:solidFill>
            <a:round/>
            <a:headEnd/>
            <a:tailEnd/>
          </a:ln>
        </p:spPr>
        <p:txBody>
          <a:bodyPr/>
          <a:lstStyle/>
          <a:p>
            <a:endParaRPr lang="fr-FR"/>
          </a:p>
        </p:txBody>
      </p:sp>
      <p:sp>
        <p:nvSpPr>
          <p:cNvPr id="1028" name="Line 4"/>
          <p:cNvSpPr>
            <a:spLocks noChangeShapeType="1"/>
          </p:cNvSpPr>
          <p:nvPr/>
        </p:nvSpPr>
        <p:spPr bwMode="auto">
          <a:xfrm>
            <a:off x="71438" y="468313"/>
            <a:ext cx="600075" cy="1587"/>
          </a:xfrm>
          <a:prstGeom prst="line">
            <a:avLst/>
          </a:prstGeom>
          <a:noFill/>
          <a:ln w="72000">
            <a:solidFill>
              <a:srgbClr val="808080"/>
            </a:solidFill>
            <a:round/>
            <a:headEnd/>
            <a:tailEnd/>
          </a:ln>
        </p:spPr>
        <p:txBody>
          <a:bodyPr/>
          <a:lstStyle/>
          <a:p>
            <a:endParaRPr lang="fr-FR"/>
          </a:p>
        </p:txBody>
      </p:sp>
      <p:sp>
        <p:nvSpPr>
          <p:cNvPr id="1029" name="Line 5"/>
          <p:cNvSpPr>
            <a:spLocks noChangeShapeType="1"/>
          </p:cNvSpPr>
          <p:nvPr/>
        </p:nvSpPr>
        <p:spPr bwMode="auto">
          <a:xfrm>
            <a:off x="71438" y="647700"/>
            <a:ext cx="600075" cy="1588"/>
          </a:xfrm>
          <a:prstGeom prst="line">
            <a:avLst/>
          </a:prstGeom>
          <a:noFill/>
          <a:ln w="72000">
            <a:solidFill>
              <a:srgbClr val="808080"/>
            </a:solidFill>
            <a:round/>
            <a:headEnd/>
            <a:tailEnd/>
          </a:ln>
        </p:spPr>
        <p:txBody>
          <a:bodyPr/>
          <a:lstStyle/>
          <a:p>
            <a:endParaRPr lang="fr-FR"/>
          </a:p>
        </p:txBody>
      </p:sp>
      <p:sp>
        <p:nvSpPr>
          <p:cNvPr id="1030" name="Line 6"/>
          <p:cNvSpPr>
            <a:spLocks noChangeShapeType="1"/>
          </p:cNvSpPr>
          <p:nvPr/>
        </p:nvSpPr>
        <p:spPr bwMode="auto">
          <a:xfrm>
            <a:off x="71438" y="828675"/>
            <a:ext cx="600075" cy="1588"/>
          </a:xfrm>
          <a:prstGeom prst="line">
            <a:avLst/>
          </a:prstGeom>
          <a:noFill/>
          <a:ln w="72000">
            <a:solidFill>
              <a:srgbClr val="808080"/>
            </a:solidFill>
            <a:round/>
            <a:headEnd/>
            <a:tailEnd/>
          </a:ln>
        </p:spPr>
        <p:txBody>
          <a:bodyPr/>
          <a:lstStyle/>
          <a:p>
            <a:endParaRPr lang="fr-FR"/>
          </a:p>
        </p:txBody>
      </p:sp>
      <p:sp>
        <p:nvSpPr>
          <p:cNvPr id="1031" name="Line 7"/>
          <p:cNvSpPr>
            <a:spLocks noChangeShapeType="1"/>
          </p:cNvSpPr>
          <p:nvPr/>
        </p:nvSpPr>
        <p:spPr bwMode="auto">
          <a:xfrm>
            <a:off x="71438" y="1008063"/>
            <a:ext cx="600075" cy="1587"/>
          </a:xfrm>
          <a:prstGeom prst="line">
            <a:avLst/>
          </a:prstGeom>
          <a:noFill/>
          <a:ln w="72000">
            <a:solidFill>
              <a:srgbClr val="808080"/>
            </a:solidFill>
            <a:round/>
            <a:headEnd/>
            <a:tailEnd/>
          </a:ln>
        </p:spPr>
        <p:txBody>
          <a:bodyPr/>
          <a:lstStyle/>
          <a:p>
            <a:endParaRPr lang="fr-FR"/>
          </a:p>
        </p:txBody>
      </p:sp>
      <p:sp>
        <p:nvSpPr>
          <p:cNvPr id="1032" name="Line 8"/>
          <p:cNvSpPr>
            <a:spLocks noChangeShapeType="1"/>
          </p:cNvSpPr>
          <p:nvPr/>
        </p:nvSpPr>
        <p:spPr bwMode="auto">
          <a:xfrm>
            <a:off x="71438" y="1187450"/>
            <a:ext cx="600075" cy="1588"/>
          </a:xfrm>
          <a:prstGeom prst="line">
            <a:avLst/>
          </a:prstGeom>
          <a:noFill/>
          <a:ln w="72000">
            <a:solidFill>
              <a:srgbClr val="808080"/>
            </a:solidFill>
            <a:round/>
            <a:headEnd/>
            <a:tailEnd/>
          </a:ln>
        </p:spPr>
        <p:txBody>
          <a:bodyPr/>
          <a:lstStyle/>
          <a:p>
            <a:endParaRPr lang="fr-FR"/>
          </a:p>
        </p:txBody>
      </p:sp>
      <p:sp>
        <p:nvSpPr>
          <p:cNvPr id="1033" name="Line 9"/>
          <p:cNvSpPr>
            <a:spLocks noChangeShapeType="1"/>
          </p:cNvSpPr>
          <p:nvPr/>
        </p:nvSpPr>
        <p:spPr bwMode="auto">
          <a:xfrm>
            <a:off x="71438" y="1368425"/>
            <a:ext cx="600075" cy="1588"/>
          </a:xfrm>
          <a:prstGeom prst="line">
            <a:avLst/>
          </a:prstGeom>
          <a:noFill/>
          <a:ln w="72000">
            <a:solidFill>
              <a:srgbClr val="808080"/>
            </a:solidFill>
            <a:round/>
            <a:headEnd/>
            <a:tailEnd/>
          </a:ln>
        </p:spPr>
        <p:txBody>
          <a:bodyPr/>
          <a:lstStyle/>
          <a:p>
            <a:endParaRPr lang="fr-FR"/>
          </a:p>
        </p:txBody>
      </p:sp>
      <p:sp>
        <p:nvSpPr>
          <p:cNvPr id="1034" name="Line 10"/>
          <p:cNvSpPr>
            <a:spLocks noChangeShapeType="1"/>
          </p:cNvSpPr>
          <p:nvPr/>
        </p:nvSpPr>
        <p:spPr bwMode="auto">
          <a:xfrm>
            <a:off x="71438" y="1547813"/>
            <a:ext cx="600075" cy="1587"/>
          </a:xfrm>
          <a:prstGeom prst="line">
            <a:avLst/>
          </a:prstGeom>
          <a:noFill/>
          <a:ln w="72000">
            <a:solidFill>
              <a:srgbClr val="808080"/>
            </a:solidFill>
            <a:round/>
            <a:headEnd/>
            <a:tailEnd/>
          </a:ln>
        </p:spPr>
        <p:txBody>
          <a:bodyPr/>
          <a:lstStyle/>
          <a:p>
            <a:endParaRPr lang="fr-FR"/>
          </a:p>
        </p:txBody>
      </p:sp>
      <p:sp>
        <p:nvSpPr>
          <p:cNvPr id="1035" name="Line 11"/>
          <p:cNvSpPr>
            <a:spLocks noChangeShapeType="1"/>
          </p:cNvSpPr>
          <p:nvPr/>
        </p:nvSpPr>
        <p:spPr bwMode="auto">
          <a:xfrm>
            <a:off x="71438" y="1728788"/>
            <a:ext cx="600075" cy="1587"/>
          </a:xfrm>
          <a:prstGeom prst="line">
            <a:avLst/>
          </a:prstGeom>
          <a:noFill/>
          <a:ln w="72000">
            <a:solidFill>
              <a:srgbClr val="808080"/>
            </a:solidFill>
            <a:round/>
            <a:headEnd/>
            <a:tailEnd/>
          </a:ln>
        </p:spPr>
        <p:txBody>
          <a:bodyPr/>
          <a:lstStyle/>
          <a:p>
            <a:endParaRPr lang="fr-FR"/>
          </a:p>
        </p:txBody>
      </p:sp>
      <p:sp>
        <p:nvSpPr>
          <p:cNvPr id="1036" name="Line 12"/>
          <p:cNvSpPr>
            <a:spLocks noChangeShapeType="1"/>
          </p:cNvSpPr>
          <p:nvPr/>
        </p:nvSpPr>
        <p:spPr bwMode="auto">
          <a:xfrm>
            <a:off x="71438" y="1908175"/>
            <a:ext cx="600075" cy="1588"/>
          </a:xfrm>
          <a:prstGeom prst="line">
            <a:avLst/>
          </a:prstGeom>
          <a:noFill/>
          <a:ln w="72000">
            <a:solidFill>
              <a:srgbClr val="808080"/>
            </a:solidFill>
            <a:round/>
            <a:headEnd/>
            <a:tailEnd/>
          </a:ln>
        </p:spPr>
        <p:txBody>
          <a:bodyPr/>
          <a:lstStyle/>
          <a:p>
            <a:endParaRPr lang="fr-FR"/>
          </a:p>
        </p:txBody>
      </p:sp>
      <p:sp>
        <p:nvSpPr>
          <p:cNvPr id="1037" name="Line 13"/>
          <p:cNvSpPr>
            <a:spLocks noChangeShapeType="1"/>
          </p:cNvSpPr>
          <p:nvPr/>
        </p:nvSpPr>
        <p:spPr bwMode="auto">
          <a:xfrm>
            <a:off x="71438" y="2087563"/>
            <a:ext cx="600075" cy="1587"/>
          </a:xfrm>
          <a:prstGeom prst="line">
            <a:avLst/>
          </a:prstGeom>
          <a:noFill/>
          <a:ln w="72000">
            <a:solidFill>
              <a:srgbClr val="808080"/>
            </a:solidFill>
            <a:round/>
            <a:headEnd/>
            <a:tailEnd/>
          </a:ln>
        </p:spPr>
        <p:txBody>
          <a:bodyPr/>
          <a:lstStyle/>
          <a:p>
            <a:endParaRPr lang="fr-FR"/>
          </a:p>
        </p:txBody>
      </p:sp>
      <p:sp>
        <p:nvSpPr>
          <p:cNvPr id="1038" name="Line 14"/>
          <p:cNvSpPr>
            <a:spLocks noChangeShapeType="1"/>
          </p:cNvSpPr>
          <p:nvPr/>
        </p:nvSpPr>
        <p:spPr bwMode="auto">
          <a:xfrm>
            <a:off x="71438" y="2268538"/>
            <a:ext cx="600075" cy="1587"/>
          </a:xfrm>
          <a:prstGeom prst="line">
            <a:avLst/>
          </a:prstGeom>
          <a:noFill/>
          <a:ln w="72000">
            <a:solidFill>
              <a:srgbClr val="808080"/>
            </a:solidFill>
            <a:round/>
            <a:headEnd/>
            <a:tailEnd/>
          </a:ln>
        </p:spPr>
        <p:txBody>
          <a:bodyPr/>
          <a:lstStyle/>
          <a:p>
            <a:endParaRPr lang="fr-FR"/>
          </a:p>
        </p:txBody>
      </p:sp>
      <p:sp>
        <p:nvSpPr>
          <p:cNvPr id="1039" name="Line 15"/>
          <p:cNvSpPr>
            <a:spLocks noChangeShapeType="1"/>
          </p:cNvSpPr>
          <p:nvPr/>
        </p:nvSpPr>
        <p:spPr bwMode="auto">
          <a:xfrm>
            <a:off x="71438" y="2447925"/>
            <a:ext cx="600075" cy="1588"/>
          </a:xfrm>
          <a:prstGeom prst="line">
            <a:avLst/>
          </a:prstGeom>
          <a:noFill/>
          <a:ln w="72000">
            <a:solidFill>
              <a:srgbClr val="808080"/>
            </a:solidFill>
            <a:round/>
            <a:headEnd/>
            <a:tailEnd/>
          </a:ln>
        </p:spPr>
        <p:txBody>
          <a:bodyPr/>
          <a:lstStyle/>
          <a:p>
            <a:endParaRPr lang="fr-FR"/>
          </a:p>
        </p:txBody>
      </p:sp>
      <p:sp>
        <p:nvSpPr>
          <p:cNvPr id="1040" name="Line 16"/>
          <p:cNvSpPr>
            <a:spLocks noChangeShapeType="1"/>
          </p:cNvSpPr>
          <p:nvPr/>
        </p:nvSpPr>
        <p:spPr bwMode="auto">
          <a:xfrm>
            <a:off x="71438" y="2627313"/>
            <a:ext cx="600075" cy="1587"/>
          </a:xfrm>
          <a:prstGeom prst="line">
            <a:avLst/>
          </a:prstGeom>
          <a:noFill/>
          <a:ln w="72000">
            <a:solidFill>
              <a:srgbClr val="808080"/>
            </a:solidFill>
            <a:round/>
            <a:headEnd/>
            <a:tailEnd/>
          </a:ln>
        </p:spPr>
        <p:txBody>
          <a:bodyPr/>
          <a:lstStyle/>
          <a:p>
            <a:endParaRPr lang="fr-FR"/>
          </a:p>
        </p:txBody>
      </p:sp>
      <p:sp>
        <p:nvSpPr>
          <p:cNvPr id="1041" name="Line 17"/>
          <p:cNvSpPr>
            <a:spLocks noChangeShapeType="1"/>
          </p:cNvSpPr>
          <p:nvPr/>
        </p:nvSpPr>
        <p:spPr bwMode="auto">
          <a:xfrm>
            <a:off x="71438" y="2808288"/>
            <a:ext cx="600075" cy="1587"/>
          </a:xfrm>
          <a:prstGeom prst="line">
            <a:avLst/>
          </a:prstGeom>
          <a:noFill/>
          <a:ln w="72000">
            <a:solidFill>
              <a:srgbClr val="808080"/>
            </a:solidFill>
            <a:round/>
            <a:headEnd/>
            <a:tailEnd/>
          </a:ln>
        </p:spPr>
        <p:txBody>
          <a:bodyPr/>
          <a:lstStyle/>
          <a:p>
            <a:endParaRPr lang="fr-FR"/>
          </a:p>
        </p:txBody>
      </p:sp>
      <p:sp>
        <p:nvSpPr>
          <p:cNvPr id="1042" name="Line 18"/>
          <p:cNvSpPr>
            <a:spLocks noChangeShapeType="1"/>
          </p:cNvSpPr>
          <p:nvPr/>
        </p:nvSpPr>
        <p:spPr bwMode="auto">
          <a:xfrm>
            <a:off x="71438" y="2987675"/>
            <a:ext cx="600075" cy="1588"/>
          </a:xfrm>
          <a:prstGeom prst="line">
            <a:avLst/>
          </a:prstGeom>
          <a:noFill/>
          <a:ln w="72000">
            <a:solidFill>
              <a:srgbClr val="808080"/>
            </a:solidFill>
            <a:round/>
            <a:headEnd/>
            <a:tailEnd/>
          </a:ln>
        </p:spPr>
        <p:txBody>
          <a:bodyPr/>
          <a:lstStyle/>
          <a:p>
            <a:endParaRPr lang="fr-FR"/>
          </a:p>
        </p:txBody>
      </p:sp>
      <p:sp>
        <p:nvSpPr>
          <p:cNvPr id="1043" name="Line 19"/>
          <p:cNvSpPr>
            <a:spLocks noChangeShapeType="1"/>
          </p:cNvSpPr>
          <p:nvPr/>
        </p:nvSpPr>
        <p:spPr bwMode="auto">
          <a:xfrm>
            <a:off x="71438" y="3168650"/>
            <a:ext cx="600075" cy="1588"/>
          </a:xfrm>
          <a:prstGeom prst="line">
            <a:avLst/>
          </a:prstGeom>
          <a:noFill/>
          <a:ln w="72000">
            <a:solidFill>
              <a:srgbClr val="808080"/>
            </a:solidFill>
            <a:round/>
            <a:headEnd/>
            <a:tailEnd/>
          </a:ln>
        </p:spPr>
        <p:txBody>
          <a:bodyPr/>
          <a:lstStyle/>
          <a:p>
            <a:endParaRPr lang="fr-FR"/>
          </a:p>
        </p:txBody>
      </p:sp>
      <p:sp>
        <p:nvSpPr>
          <p:cNvPr id="1044" name="Line 20"/>
          <p:cNvSpPr>
            <a:spLocks noChangeShapeType="1"/>
          </p:cNvSpPr>
          <p:nvPr/>
        </p:nvSpPr>
        <p:spPr bwMode="auto">
          <a:xfrm>
            <a:off x="71438" y="3348038"/>
            <a:ext cx="600075" cy="1587"/>
          </a:xfrm>
          <a:prstGeom prst="line">
            <a:avLst/>
          </a:prstGeom>
          <a:noFill/>
          <a:ln w="72000">
            <a:solidFill>
              <a:srgbClr val="808080"/>
            </a:solidFill>
            <a:round/>
            <a:headEnd/>
            <a:tailEnd/>
          </a:ln>
        </p:spPr>
        <p:txBody>
          <a:bodyPr/>
          <a:lstStyle/>
          <a:p>
            <a:endParaRPr lang="fr-FR"/>
          </a:p>
        </p:txBody>
      </p:sp>
      <p:sp>
        <p:nvSpPr>
          <p:cNvPr id="1045" name="Line 21"/>
          <p:cNvSpPr>
            <a:spLocks noChangeShapeType="1"/>
          </p:cNvSpPr>
          <p:nvPr/>
        </p:nvSpPr>
        <p:spPr bwMode="auto">
          <a:xfrm>
            <a:off x="71438" y="3527425"/>
            <a:ext cx="600075" cy="1588"/>
          </a:xfrm>
          <a:prstGeom prst="line">
            <a:avLst/>
          </a:prstGeom>
          <a:noFill/>
          <a:ln w="72000">
            <a:solidFill>
              <a:srgbClr val="808080"/>
            </a:solidFill>
            <a:round/>
            <a:headEnd/>
            <a:tailEnd/>
          </a:ln>
        </p:spPr>
        <p:txBody>
          <a:bodyPr/>
          <a:lstStyle/>
          <a:p>
            <a:endParaRPr lang="fr-FR"/>
          </a:p>
        </p:txBody>
      </p:sp>
      <p:sp>
        <p:nvSpPr>
          <p:cNvPr id="1046" name="Line 22"/>
          <p:cNvSpPr>
            <a:spLocks noChangeShapeType="1"/>
          </p:cNvSpPr>
          <p:nvPr/>
        </p:nvSpPr>
        <p:spPr bwMode="auto">
          <a:xfrm>
            <a:off x="71438" y="3708400"/>
            <a:ext cx="600075" cy="1588"/>
          </a:xfrm>
          <a:prstGeom prst="line">
            <a:avLst/>
          </a:prstGeom>
          <a:noFill/>
          <a:ln w="72000">
            <a:solidFill>
              <a:srgbClr val="808080"/>
            </a:solidFill>
            <a:round/>
            <a:headEnd/>
            <a:tailEnd/>
          </a:ln>
        </p:spPr>
        <p:txBody>
          <a:bodyPr/>
          <a:lstStyle/>
          <a:p>
            <a:endParaRPr lang="fr-FR"/>
          </a:p>
        </p:txBody>
      </p:sp>
      <p:sp>
        <p:nvSpPr>
          <p:cNvPr id="1047" name="Text Box 23"/>
          <p:cNvSpPr txBox="1">
            <a:spLocks noChangeArrowheads="1"/>
          </p:cNvSpPr>
          <p:nvPr/>
        </p:nvSpPr>
        <p:spPr bwMode="auto">
          <a:xfrm>
            <a:off x="9288463" y="6659563"/>
            <a:ext cx="454025" cy="679450"/>
          </a:xfrm>
          <a:prstGeom prst="rect">
            <a:avLst/>
          </a:prstGeom>
          <a:noFill/>
          <a:ln w="9525">
            <a:noFill/>
            <a:miter lim="800000"/>
            <a:headEnd/>
            <a:tailEnd/>
          </a:ln>
        </p:spPr>
        <p:txBody>
          <a:bodyPr lIns="0" tIns="0" rIns="0" bIns="0">
            <a:spAutoFit/>
          </a:bodyPr>
          <a:lstStyle/>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fld id="{1DAF7966-F01D-49F8-991A-4DD4868FA8B3}" type="slidenum">
              <a:rPr lang="en-GB" sz="2400">
                <a:solidFill>
                  <a:schemeClr val="tx1"/>
                </a:solidFill>
              </a:rPr>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t>‹N°›</a:t>
            </a:fld>
            <a:endParaRPr lang="en-GB" sz="2400">
              <a:solidFill>
                <a:schemeClr val="tx1"/>
              </a:solidFill>
            </a:endParaRPr>
          </a:p>
        </p:txBody>
      </p:sp>
      <p:sp>
        <p:nvSpPr>
          <p:cNvPr id="1048" name="Rectangle 24"/>
          <p:cNvSpPr>
            <a:spLocks noGrp="1" noChangeArrowheads="1"/>
          </p:cNvSpPr>
          <p:nvPr>
            <p:ph type="title"/>
          </p:nvPr>
        </p:nvSpPr>
        <p:spPr bwMode="auto">
          <a:xfrm>
            <a:off x="1130300" y="319088"/>
            <a:ext cx="8607425" cy="1131887"/>
          </a:xfrm>
          <a:prstGeom prst="rect">
            <a:avLst/>
          </a:prstGeom>
          <a:noFill/>
          <a:ln w="9525">
            <a:noFill/>
            <a:miter lim="800000"/>
            <a:headEnd/>
            <a:tailEnd/>
          </a:ln>
          <a:effectLst/>
        </p:spPr>
        <p:txBody>
          <a:bodyPr vert="horz" wrap="square" lIns="0" tIns="0" rIns="0" bIns="0" numCol="1" anchor="ctr" anchorCtr="0" compatLnSpc="1">
            <a:prstTxWarp prst="textNoShape">
              <a:avLst/>
            </a:prstTxWarp>
          </a:bodyPr>
          <a:lstStyle/>
          <a:p>
            <a:pPr lvl="0"/>
            <a:r>
              <a:rPr lang="en-GB" smtClean="0"/>
              <a:t>Click to edit the title text format</a:t>
            </a:r>
          </a:p>
        </p:txBody>
      </p:sp>
      <p:sp>
        <p:nvSpPr>
          <p:cNvPr id="1049" name="Rectangle 25"/>
          <p:cNvSpPr>
            <a:spLocks noGrp="1" noChangeArrowheads="1"/>
          </p:cNvSpPr>
          <p:nvPr>
            <p:ph type="body" idx="1"/>
          </p:nvPr>
        </p:nvSpPr>
        <p:spPr bwMode="auto">
          <a:xfrm>
            <a:off x="1154113" y="1882775"/>
            <a:ext cx="8607425" cy="5449888"/>
          </a:xfrm>
          <a:prstGeom prst="rect">
            <a:avLst/>
          </a:prstGeom>
          <a:noFill/>
          <a:ln w="9525">
            <a:noFill/>
            <a:miter lim="800000"/>
            <a:headEnd/>
            <a:tailEnd/>
          </a:ln>
          <a:effectLst/>
        </p:spPr>
        <p:txBody>
          <a:bodyPr vert="horz" wrap="square" lIns="0" tIns="0" rIns="0" bIns="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449263" rtl="0" fontAlgn="base" hangingPunct="0">
        <a:lnSpc>
          <a:spcPct val="93000"/>
        </a:lnSpc>
        <a:spcBef>
          <a:spcPct val="0"/>
        </a:spcBef>
        <a:spcAft>
          <a:spcPct val="0"/>
        </a:spcAft>
        <a:buClr>
          <a:srgbClr val="000000"/>
        </a:buClr>
        <a:buSzPct val="45000"/>
        <a:buFont typeface="StarSymbol" charset="0"/>
        <a:defRPr sz="4000">
          <a:solidFill>
            <a:srgbClr val="A12C3B"/>
          </a:solidFill>
          <a:latin typeface="+mj-lt"/>
          <a:ea typeface="+mj-ea"/>
          <a:cs typeface="+mj-cs"/>
        </a:defRPr>
      </a:lvl1pPr>
      <a:lvl2pPr marL="358775" algn="l" defTabSz="449263" rtl="0" fontAlgn="base" hangingPunct="0">
        <a:spcBef>
          <a:spcPct val="0"/>
        </a:spcBef>
        <a:spcAft>
          <a:spcPct val="0"/>
        </a:spcAft>
        <a:buClr>
          <a:srgbClr val="000000"/>
        </a:buClr>
        <a:buSzPct val="45000"/>
        <a:buFont typeface="StarSymbol" charset="0"/>
        <a:defRPr sz="4400">
          <a:solidFill>
            <a:srgbClr val="000000"/>
          </a:solidFill>
          <a:latin typeface="Times New Roman" pitchFamily="16" charset="0"/>
          <a:cs typeface="Arial Unicode MS" charset="0"/>
        </a:defRPr>
      </a:lvl2pPr>
      <a:lvl3pPr marL="719138" algn="l" defTabSz="449263" rtl="0" fontAlgn="base" hangingPunct="0">
        <a:spcBef>
          <a:spcPct val="0"/>
        </a:spcBef>
        <a:spcAft>
          <a:spcPct val="0"/>
        </a:spcAft>
        <a:buClr>
          <a:srgbClr val="000000"/>
        </a:buClr>
        <a:buSzPct val="45000"/>
        <a:buFont typeface="StarSymbol" charset="0"/>
        <a:defRPr sz="4400">
          <a:solidFill>
            <a:srgbClr val="000000"/>
          </a:solidFill>
          <a:latin typeface="Times New Roman" pitchFamily="16" charset="0"/>
          <a:cs typeface="Arial Unicode MS" charset="0"/>
        </a:defRPr>
      </a:lvl3pPr>
      <a:lvl4pPr marL="1079500" algn="l" defTabSz="449263" rtl="0" fontAlgn="base" hangingPunct="0">
        <a:spcBef>
          <a:spcPct val="0"/>
        </a:spcBef>
        <a:spcAft>
          <a:spcPct val="0"/>
        </a:spcAft>
        <a:buClr>
          <a:srgbClr val="000000"/>
        </a:buClr>
        <a:buSzPct val="45000"/>
        <a:buFont typeface="StarSymbol" charset="0"/>
        <a:defRPr sz="4400">
          <a:solidFill>
            <a:srgbClr val="000000"/>
          </a:solidFill>
          <a:latin typeface="Times New Roman" pitchFamily="16" charset="0"/>
          <a:cs typeface="Arial Unicode MS" charset="0"/>
        </a:defRPr>
      </a:lvl4pPr>
      <a:lvl5pPr marL="1439863" algn="l" defTabSz="449263" rtl="0" fontAlgn="base" hangingPunct="0">
        <a:spcBef>
          <a:spcPct val="0"/>
        </a:spcBef>
        <a:spcAft>
          <a:spcPct val="0"/>
        </a:spcAft>
        <a:buClr>
          <a:srgbClr val="000000"/>
        </a:buClr>
        <a:buSzPct val="45000"/>
        <a:buFont typeface="StarSymbol" charset="0"/>
        <a:defRPr sz="4400">
          <a:solidFill>
            <a:srgbClr val="000000"/>
          </a:solidFill>
          <a:latin typeface="Times New Roman" pitchFamily="16" charset="0"/>
          <a:cs typeface="Arial Unicode MS" charset="0"/>
        </a:defRPr>
      </a:lvl5pPr>
      <a:lvl6pPr marL="1897063" algn="l" defTabSz="449263" rtl="0" fontAlgn="base" hangingPunct="0">
        <a:spcBef>
          <a:spcPct val="0"/>
        </a:spcBef>
        <a:spcAft>
          <a:spcPct val="0"/>
        </a:spcAft>
        <a:buClr>
          <a:srgbClr val="000000"/>
        </a:buClr>
        <a:buSzPct val="45000"/>
        <a:buFont typeface="StarSymbol" charset="0"/>
        <a:defRPr sz="4400">
          <a:solidFill>
            <a:srgbClr val="000000"/>
          </a:solidFill>
          <a:latin typeface="Times New Roman" pitchFamily="16" charset="0"/>
          <a:cs typeface="Arial Unicode MS" charset="0"/>
        </a:defRPr>
      </a:lvl6pPr>
      <a:lvl7pPr marL="2354263" algn="l" defTabSz="449263" rtl="0" fontAlgn="base" hangingPunct="0">
        <a:spcBef>
          <a:spcPct val="0"/>
        </a:spcBef>
        <a:spcAft>
          <a:spcPct val="0"/>
        </a:spcAft>
        <a:buClr>
          <a:srgbClr val="000000"/>
        </a:buClr>
        <a:buSzPct val="45000"/>
        <a:buFont typeface="StarSymbol" charset="0"/>
        <a:defRPr sz="4400">
          <a:solidFill>
            <a:srgbClr val="000000"/>
          </a:solidFill>
          <a:latin typeface="Times New Roman" pitchFamily="16" charset="0"/>
          <a:cs typeface="Arial Unicode MS" charset="0"/>
        </a:defRPr>
      </a:lvl7pPr>
      <a:lvl8pPr marL="2811463" algn="l" defTabSz="449263" rtl="0" fontAlgn="base" hangingPunct="0">
        <a:spcBef>
          <a:spcPct val="0"/>
        </a:spcBef>
        <a:spcAft>
          <a:spcPct val="0"/>
        </a:spcAft>
        <a:buClr>
          <a:srgbClr val="000000"/>
        </a:buClr>
        <a:buSzPct val="45000"/>
        <a:buFont typeface="StarSymbol" charset="0"/>
        <a:defRPr sz="4400">
          <a:solidFill>
            <a:srgbClr val="000000"/>
          </a:solidFill>
          <a:latin typeface="Times New Roman" pitchFamily="16" charset="0"/>
          <a:cs typeface="Arial Unicode MS" charset="0"/>
        </a:defRPr>
      </a:lvl8pPr>
      <a:lvl9pPr marL="3268663" algn="l" defTabSz="449263" rtl="0" fontAlgn="base" hangingPunct="0">
        <a:spcBef>
          <a:spcPct val="0"/>
        </a:spcBef>
        <a:spcAft>
          <a:spcPct val="0"/>
        </a:spcAft>
        <a:buClr>
          <a:srgbClr val="000000"/>
        </a:buClr>
        <a:buSzPct val="45000"/>
        <a:buFont typeface="StarSymbol" charset="0"/>
        <a:defRPr sz="4400">
          <a:solidFill>
            <a:srgbClr val="000000"/>
          </a:solidFill>
          <a:latin typeface="Times New Roman" pitchFamily="16" charset="0"/>
          <a:cs typeface="Arial Unicode MS" charset="0"/>
        </a:defRPr>
      </a:lvl9pPr>
    </p:titleStyle>
    <p:bodyStyle>
      <a:lvl1pPr marL="431800" indent="-323850" algn="l" defTabSz="449263" rtl="0" fontAlgn="base" hangingPunct="0">
        <a:lnSpc>
          <a:spcPct val="93000"/>
        </a:lnSpc>
        <a:spcBef>
          <a:spcPct val="0"/>
        </a:spcBef>
        <a:spcAft>
          <a:spcPct val="0"/>
        </a:spcAft>
        <a:buClr>
          <a:srgbClr val="A12C3B"/>
        </a:buClr>
        <a:buSzPct val="70000"/>
        <a:buFont typeface="StarSymbol" charset="0"/>
        <a:buChar char="●"/>
        <a:defRPr sz="3200">
          <a:solidFill>
            <a:srgbClr val="000000"/>
          </a:solidFill>
          <a:latin typeface="+mn-lt"/>
          <a:ea typeface="+mn-ea"/>
          <a:cs typeface="+mn-cs"/>
        </a:defRPr>
      </a:lvl1pPr>
      <a:lvl2pPr marL="863600" indent="-287338" algn="l" defTabSz="449263" rtl="0" fontAlgn="base" hangingPunct="0">
        <a:lnSpc>
          <a:spcPct val="93000"/>
        </a:lnSpc>
        <a:spcBef>
          <a:spcPct val="0"/>
        </a:spcBef>
        <a:spcAft>
          <a:spcPct val="0"/>
        </a:spcAft>
        <a:buClr>
          <a:srgbClr val="A12C3B"/>
        </a:buClr>
        <a:buSzPct val="75000"/>
        <a:buFont typeface="StarSymbol" charset="0"/>
        <a:buChar char="–"/>
        <a:defRPr sz="2800">
          <a:solidFill>
            <a:srgbClr val="000000"/>
          </a:solidFill>
          <a:latin typeface="+mn-lt"/>
          <a:cs typeface="+mn-cs"/>
        </a:defRPr>
      </a:lvl2pPr>
      <a:lvl3pPr marL="1295400" indent="-215900" algn="l" defTabSz="449263" rtl="0" fontAlgn="base" hangingPunct="0">
        <a:lnSpc>
          <a:spcPct val="93000"/>
        </a:lnSpc>
        <a:spcBef>
          <a:spcPct val="0"/>
        </a:spcBef>
        <a:spcAft>
          <a:spcPct val="0"/>
        </a:spcAft>
        <a:buClr>
          <a:srgbClr val="A12C3B"/>
        </a:buClr>
        <a:buSzPct val="45000"/>
        <a:buFont typeface="StarSymbol" charset="0"/>
        <a:buChar char="●"/>
        <a:defRPr sz="2400">
          <a:solidFill>
            <a:srgbClr val="000000"/>
          </a:solidFill>
          <a:latin typeface="+mn-lt"/>
          <a:cs typeface="+mn-cs"/>
        </a:defRPr>
      </a:lvl3pPr>
      <a:lvl4pPr marL="1727200" indent="-215900" algn="l" defTabSz="449263" rtl="0" fontAlgn="base" hangingPunct="0">
        <a:lnSpc>
          <a:spcPct val="93000"/>
        </a:lnSpc>
        <a:spcBef>
          <a:spcPct val="0"/>
        </a:spcBef>
        <a:spcAft>
          <a:spcPct val="0"/>
        </a:spcAft>
        <a:buClr>
          <a:srgbClr val="A12C3B"/>
        </a:buClr>
        <a:buSzPct val="75000"/>
        <a:buFont typeface="StarSymbol" charset="0"/>
        <a:buChar char="–"/>
        <a:defRPr sz="2000">
          <a:solidFill>
            <a:srgbClr val="000000"/>
          </a:solidFill>
          <a:latin typeface="+mn-lt"/>
          <a:cs typeface="+mn-cs"/>
        </a:defRPr>
      </a:lvl4pPr>
      <a:lvl5pPr marL="2159000" indent="-215900" algn="l" defTabSz="449263" rtl="0" fontAlgn="base" hangingPunct="0">
        <a:lnSpc>
          <a:spcPct val="93000"/>
        </a:lnSpc>
        <a:spcBef>
          <a:spcPct val="0"/>
        </a:spcBef>
        <a:spcAft>
          <a:spcPct val="0"/>
        </a:spcAft>
        <a:buClr>
          <a:srgbClr val="A12C3B"/>
        </a:buClr>
        <a:buSzPct val="45000"/>
        <a:buFont typeface="StarSymbol" charset="0"/>
        <a:buChar char="●"/>
        <a:defRPr sz="2000">
          <a:solidFill>
            <a:srgbClr val="000000"/>
          </a:solidFill>
          <a:latin typeface="+mn-lt"/>
          <a:cs typeface="+mn-cs"/>
        </a:defRPr>
      </a:lvl5pPr>
      <a:lvl6pPr marL="2616200" indent="-215900" algn="l" defTabSz="449263" rtl="0" fontAlgn="base" hangingPunct="0">
        <a:lnSpc>
          <a:spcPct val="93000"/>
        </a:lnSpc>
        <a:spcBef>
          <a:spcPct val="0"/>
        </a:spcBef>
        <a:spcAft>
          <a:spcPct val="0"/>
        </a:spcAft>
        <a:buClr>
          <a:srgbClr val="A12C3B"/>
        </a:buClr>
        <a:buSzPct val="45000"/>
        <a:buFont typeface="StarSymbol" charset="0"/>
        <a:buChar char="●"/>
        <a:defRPr sz="2000">
          <a:solidFill>
            <a:srgbClr val="000000"/>
          </a:solidFill>
          <a:latin typeface="+mn-lt"/>
          <a:cs typeface="+mn-cs"/>
        </a:defRPr>
      </a:lvl6pPr>
      <a:lvl7pPr marL="3073400" indent="-215900" algn="l" defTabSz="449263" rtl="0" fontAlgn="base" hangingPunct="0">
        <a:lnSpc>
          <a:spcPct val="93000"/>
        </a:lnSpc>
        <a:spcBef>
          <a:spcPct val="0"/>
        </a:spcBef>
        <a:spcAft>
          <a:spcPct val="0"/>
        </a:spcAft>
        <a:buClr>
          <a:srgbClr val="A12C3B"/>
        </a:buClr>
        <a:buSzPct val="45000"/>
        <a:buFont typeface="StarSymbol" charset="0"/>
        <a:buChar char="●"/>
        <a:defRPr sz="2000">
          <a:solidFill>
            <a:srgbClr val="000000"/>
          </a:solidFill>
          <a:latin typeface="+mn-lt"/>
          <a:cs typeface="+mn-cs"/>
        </a:defRPr>
      </a:lvl7pPr>
      <a:lvl8pPr marL="3530600" indent="-215900" algn="l" defTabSz="449263" rtl="0" fontAlgn="base" hangingPunct="0">
        <a:lnSpc>
          <a:spcPct val="93000"/>
        </a:lnSpc>
        <a:spcBef>
          <a:spcPct val="0"/>
        </a:spcBef>
        <a:spcAft>
          <a:spcPct val="0"/>
        </a:spcAft>
        <a:buClr>
          <a:srgbClr val="A12C3B"/>
        </a:buClr>
        <a:buSzPct val="45000"/>
        <a:buFont typeface="StarSymbol" charset="0"/>
        <a:buChar char="●"/>
        <a:defRPr sz="2000">
          <a:solidFill>
            <a:srgbClr val="000000"/>
          </a:solidFill>
          <a:latin typeface="+mn-lt"/>
          <a:cs typeface="+mn-cs"/>
        </a:defRPr>
      </a:lvl8pPr>
      <a:lvl9pPr marL="3987800" indent="-215900" algn="l" defTabSz="449263" rtl="0" fontAlgn="base" hangingPunct="0">
        <a:lnSpc>
          <a:spcPct val="93000"/>
        </a:lnSpc>
        <a:spcBef>
          <a:spcPct val="0"/>
        </a:spcBef>
        <a:spcAft>
          <a:spcPct val="0"/>
        </a:spcAft>
        <a:buClr>
          <a:srgbClr val="A12C3B"/>
        </a:buClr>
        <a:buSzPct val="45000"/>
        <a:buFont typeface="StarSymbol" charset="0"/>
        <a:buChar char="●"/>
        <a:defRPr sz="2000">
          <a:solidFill>
            <a:srgbClr val="000000"/>
          </a:solidFill>
          <a:latin typeface="+mn-lt"/>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12.xml"/><Relationship Id="rId6" Type="http://schemas.openxmlformats.org/officeDocument/2006/relationships/image" Target="../media/image4.png"/><Relationship Id="rId5" Type="http://schemas.openxmlformats.org/officeDocument/2006/relationships/image" Target="../media/image3.png"/><Relationship Id="rId4" Type="http://schemas.openxmlformats.org/officeDocument/2006/relationships/image" Target="../media/image2.jpeg"/></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9.xml"/><Relationship Id="rId1" Type="http://schemas.openxmlformats.org/officeDocument/2006/relationships/slideLayout" Target="../slideLayouts/slideLayout4.xml"/><Relationship Id="rId6" Type="http://schemas.openxmlformats.org/officeDocument/2006/relationships/image" Target="../media/image4.png"/><Relationship Id="rId5" Type="http://schemas.openxmlformats.org/officeDocument/2006/relationships/image" Target="../media/image3.png"/><Relationship Id="rId4" Type="http://schemas.openxmlformats.org/officeDocument/2006/relationships/image" Target="../media/image2.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xfrm>
            <a:off x="503238" y="287338"/>
            <a:ext cx="9070975" cy="1289050"/>
          </a:xfrm>
          <a:ln/>
        </p:spPr>
        <p:txBody>
          <a:bodyPr tIns="38880"/>
          <a:lstStyle/>
          <a:p>
            <a:pP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French Translation of RDA</a:t>
            </a:r>
            <a:br>
              <a:rPr lang="en-GB"/>
            </a:br>
            <a:r>
              <a:rPr lang="en-GB"/>
              <a:t>Update on the Project</a:t>
            </a:r>
          </a:p>
        </p:txBody>
      </p:sp>
      <p:sp>
        <p:nvSpPr>
          <p:cNvPr id="3074" name="Rectangle 2"/>
          <p:cNvSpPr>
            <a:spLocks noGrp="1" noChangeArrowheads="1"/>
          </p:cNvSpPr>
          <p:nvPr>
            <p:ph type="subTitle" idx="4294967295"/>
          </p:nvPr>
        </p:nvSpPr>
        <p:spPr bwMode="auto">
          <a:xfrm>
            <a:off x="503238" y="1506538"/>
            <a:ext cx="9070975" cy="5514975"/>
          </a:xfrm>
          <a:prstGeom prst="rect">
            <a:avLst/>
          </a:prstGeom>
          <a:noFill/>
          <a:ln/>
        </p:spPr>
        <p:txBody>
          <a:bodyPr lIns="0" tIns="28080" rIns="0" bIns="0" anchor="ctr"/>
          <a:lstStyle/>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sz="3200" b="1" i="1"/>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3200" b="1" i="1"/>
              <a:t>Françoise Bourdon </a:t>
            </a:r>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3200" b="1" i="1"/>
              <a:t>Bibliothèque nationale de France</a:t>
            </a:r>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sz="3200" b="1" i="1"/>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3200" b="1" i="1"/>
              <a:t>Pat Riva</a:t>
            </a:r>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3200" b="1" i="1"/>
              <a:t>Bibliothèque et Archives nationales du Québec</a:t>
            </a:r>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sz="3200" b="1" i="1"/>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sz="3200" b="1" i="1"/>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sz="3200" b="1" i="1"/>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sz="3200" b="1" i="1"/>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3200" b="1" i="1"/>
              <a:t>IFLA RDA Satellite Meeting</a:t>
            </a:r>
          </a:p>
          <a:p>
            <a:pPr marL="0" lvl="1" indent="0" algn="ctr">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3200" b="1" i="1"/>
              <a:t>August 12, 2011</a:t>
            </a:r>
          </a:p>
        </p:txBody>
      </p:sp>
      <p:pic>
        <p:nvPicPr>
          <p:cNvPr id="3075" name="Picture 3"/>
          <p:cNvPicPr>
            <a:picLocks noChangeAspect="1" noChangeArrowheads="1"/>
          </p:cNvPicPr>
          <p:nvPr/>
        </p:nvPicPr>
        <p:blipFill>
          <a:blip r:embed="rId3"/>
          <a:srcRect/>
          <a:stretch>
            <a:fillRect/>
          </a:stretch>
        </p:blipFill>
        <p:spPr bwMode="auto">
          <a:xfrm>
            <a:off x="4462463" y="5226050"/>
            <a:ext cx="1003300" cy="374650"/>
          </a:xfrm>
          <a:prstGeom prst="rect">
            <a:avLst/>
          </a:prstGeom>
          <a:noFill/>
        </p:spPr>
      </p:pic>
      <p:pic>
        <p:nvPicPr>
          <p:cNvPr id="3076" name="Picture 4"/>
          <p:cNvPicPr>
            <a:picLocks noChangeAspect="1" noChangeArrowheads="1"/>
          </p:cNvPicPr>
          <p:nvPr/>
        </p:nvPicPr>
        <p:blipFill>
          <a:blip r:embed="rId4"/>
          <a:srcRect/>
          <a:stretch>
            <a:fillRect/>
          </a:stretch>
        </p:blipFill>
        <p:spPr bwMode="auto">
          <a:xfrm>
            <a:off x="6292850" y="4768850"/>
            <a:ext cx="3092450" cy="1328738"/>
          </a:xfrm>
          <a:prstGeom prst="rect">
            <a:avLst/>
          </a:prstGeom>
          <a:noFill/>
        </p:spPr>
      </p:pic>
      <p:pic>
        <p:nvPicPr>
          <p:cNvPr id="3077" name="Picture 5"/>
          <p:cNvPicPr>
            <a:picLocks noChangeAspect="1" noChangeArrowheads="1"/>
          </p:cNvPicPr>
          <p:nvPr/>
        </p:nvPicPr>
        <p:blipFill>
          <a:blip r:embed="rId5"/>
          <a:srcRect/>
          <a:stretch>
            <a:fillRect/>
          </a:stretch>
        </p:blipFill>
        <p:spPr bwMode="auto">
          <a:xfrm>
            <a:off x="779463" y="5575300"/>
            <a:ext cx="2797175" cy="388938"/>
          </a:xfrm>
          <a:prstGeom prst="rect">
            <a:avLst/>
          </a:prstGeom>
          <a:noFill/>
        </p:spPr>
      </p:pic>
      <p:pic>
        <p:nvPicPr>
          <p:cNvPr id="3078" name="Picture 6"/>
          <p:cNvPicPr>
            <a:picLocks noChangeAspect="1" noChangeArrowheads="1"/>
          </p:cNvPicPr>
          <p:nvPr/>
        </p:nvPicPr>
        <p:blipFill>
          <a:blip r:embed="rId6"/>
          <a:srcRect/>
          <a:stretch>
            <a:fillRect/>
          </a:stretch>
        </p:blipFill>
        <p:spPr bwMode="auto">
          <a:xfrm>
            <a:off x="925513" y="5006975"/>
            <a:ext cx="2481262" cy="282575"/>
          </a:xfrm>
          <a:prstGeom prst="rect">
            <a:avLst/>
          </a:prstGeom>
          <a:noFill/>
        </p:spPr>
      </p:pic>
    </p:spTree>
  </p:cSld>
  <p:clrMapOvr>
    <a:masterClrMapping/>
  </p:clrMapOvr>
  <p:transition spd="med"/>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503238" y="288925"/>
            <a:ext cx="9070975" cy="1289050"/>
          </a:xfrm>
          <a:ln/>
        </p:spPr>
        <p:txBody>
          <a:bodyPr tIns="38880"/>
          <a:lstStyle/>
          <a:p>
            <a:pP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RDA</a:t>
            </a:r>
            <a:br>
              <a:rPr lang="en-GB"/>
            </a:br>
            <a:r>
              <a:rPr lang="en-GB"/>
              <a:t>Ressources : description et accès</a:t>
            </a:r>
          </a:p>
        </p:txBody>
      </p:sp>
      <p:sp>
        <p:nvSpPr>
          <p:cNvPr id="4098" name="Rectangle 2"/>
          <p:cNvSpPr>
            <a:spLocks noGrp="1" noChangeArrowheads="1"/>
          </p:cNvSpPr>
          <p:nvPr>
            <p:ph type="body" idx="1"/>
          </p:nvPr>
        </p:nvSpPr>
        <p:spPr>
          <a:xfrm>
            <a:off x="503238" y="1768475"/>
            <a:ext cx="9070975" cy="4899025"/>
          </a:xfrm>
          <a:ln/>
        </p:spPr>
        <p:txBody>
          <a:bodyPr tIns="28080"/>
          <a:lstStyle/>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Partnership and organisation</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Translation principles and methodology</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Timeline</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Examples of issues</a:t>
            </a:r>
          </a:p>
        </p:txBody>
      </p:sp>
    </p:spTree>
  </p:cSld>
  <p:clrMapOvr>
    <a:masterClrMapping/>
  </p:clrMapOvr>
  <p:transition spd="med"/>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1"/>
          <p:cNvSpPr>
            <a:spLocks noGrp="1" noChangeArrowheads="1"/>
          </p:cNvSpPr>
          <p:nvPr>
            <p:ph type="title"/>
          </p:nvPr>
        </p:nvSpPr>
        <p:spPr>
          <a:xfrm>
            <a:off x="503238" y="301625"/>
            <a:ext cx="9070975" cy="1262063"/>
          </a:xfrm>
          <a:ln/>
        </p:spPr>
        <p:txBody>
          <a:bodyPr tIns="38880"/>
          <a:lstStyle/>
          <a:p>
            <a:pP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Partners</a:t>
            </a:r>
          </a:p>
        </p:txBody>
      </p:sp>
      <p:sp>
        <p:nvSpPr>
          <p:cNvPr id="5122" name="Rectangle 2"/>
          <p:cNvSpPr>
            <a:spLocks noGrp="1" noChangeArrowheads="1"/>
          </p:cNvSpPr>
          <p:nvPr>
            <p:ph type="body" idx="1"/>
          </p:nvPr>
        </p:nvSpPr>
        <p:spPr>
          <a:xfrm>
            <a:off x="503238" y="1768475"/>
            <a:ext cx="9070975" cy="5037138"/>
          </a:xfrm>
          <a:ln/>
        </p:spPr>
        <p:txBody>
          <a:bodyPr tIns="28080"/>
          <a:lstStyle/>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1 association + 3 national libraries and others</a:t>
            </a:r>
          </a:p>
          <a:p>
            <a:pPr marL="736600" lvl="1" indent="-279400">
              <a:spcAft>
                <a:spcPts val="1138"/>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2400"/>
              <a:t>Association pour l’avancement des sciences et des techniques de la documentation (ASTED)</a:t>
            </a:r>
          </a:p>
          <a:p>
            <a:pPr marL="736600" lvl="1" indent="-279400">
              <a:spcAft>
                <a:spcPts val="1138"/>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2400"/>
              <a:t>Bibliothèque nationale de France (BnF)</a:t>
            </a:r>
          </a:p>
          <a:p>
            <a:pPr marL="736600" lvl="1" indent="-279400">
              <a:spcAft>
                <a:spcPts val="1138"/>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2400"/>
              <a:t>Bibliothèque et Archives nationales du Québec (BAnQ)</a:t>
            </a:r>
          </a:p>
          <a:p>
            <a:pPr marL="736600" lvl="1" indent="-279400">
              <a:spcAft>
                <a:spcPts val="1138"/>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2400"/>
              <a:t>Library and Archives Canada (LAC)</a:t>
            </a:r>
          </a:p>
          <a:p>
            <a:pPr marL="736600" lvl="1" indent="-279400">
              <a:spcAft>
                <a:spcPts val="1138"/>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sz="2400"/>
              <a:t>+ volunteers from Belgium</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Editorial committee</a:t>
            </a:r>
          </a:p>
          <a:p>
            <a:pPr marL="736600" lvl="1" indent="-279400">
              <a:spcAft>
                <a:spcPts val="1138"/>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Meets by monthly videoconference</a:t>
            </a:r>
          </a:p>
          <a:p>
            <a:pPr marL="736600" lvl="1" indent="-279400">
              <a:spcAft>
                <a:spcPts val="1138"/>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Supported by translation teams</a:t>
            </a:r>
          </a:p>
        </p:txBody>
      </p:sp>
    </p:spTree>
  </p:cSld>
  <p:clrMapOvr>
    <a:masterClrMapping/>
  </p:clrMapOvr>
  <p:transition spd="med"/>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5" name="Rectangle 1"/>
          <p:cNvSpPr>
            <a:spLocks noGrp="1" noChangeArrowheads="1"/>
          </p:cNvSpPr>
          <p:nvPr>
            <p:ph type="title"/>
          </p:nvPr>
        </p:nvSpPr>
        <p:spPr>
          <a:xfrm>
            <a:off x="503238" y="346075"/>
            <a:ext cx="9070975" cy="1171575"/>
          </a:xfrm>
          <a:ln/>
        </p:spPr>
        <p:txBody>
          <a:bodyPr tIns="38880"/>
          <a:lstStyle/>
          <a:p>
            <a:pP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Translation Principles</a:t>
            </a:r>
          </a:p>
        </p:txBody>
      </p:sp>
      <p:sp>
        <p:nvSpPr>
          <p:cNvPr id="6146" name="Rectangle 2"/>
          <p:cNvSpPr>
            <a:spLocks noGrp="1" noChangeArrowheads="1"/>
          </p:cNvSpPr>
          <p:nvPr>
            <p:ph type="body" idx="1"/>
          </p:nvPr>
        </p:nvSpPr>
        <p:spPr>
          <a:xfrm>
            <a:off x="503238" y="1768475"/>
            <a:ext cx="9070975" cy="5165725"/>
          </a:xfrm>
          <a:ln/>
        </p:spPr>
        <p:txBody>
          <a:bodyPr tIns="28080"/>
          <a:lstStyle/>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Translate only </a:t>
            </a:r>
            <a:r>
              <a:rPr lang="en-GB" u="sng"/>
              <a:t>into</a:t>
            </a:r>
            <a:r>
              <a:rPr lang="en-GB"/>
              <a:t> mother tongue</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Review drafts by a partner in the other continent</a:t>
            </a:r>
          </a:p>
          <a:p>
            <a:pPr marL="736600" lvl="1" indent="-279400">
              <a:spcAft>
                <a:spcPts val="1138"/>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ensures the usability of the text by cataloguers of all the partner countries and the avoidance of regional terminology</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Remain faithful to the text, but adapt instructions assuming use in a French-language cataloguing agency</a:t>
            </a:r>
          </a:p>
          <a:p>
            <a:pPr marL="736600" lvl="1" indent="-279400">
              <a:spcAft>
                <a:spcPts val="1138"/>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References to IFLA documents</a:t>
            </a:r>
          </a:p>
          <a:p>
            <a:pPr marL="736600" lvl="1" indent="-279400">
              <a:spcAft>
                <a:spcPts val="1138"/>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Examples</a:t>
            </a:r>
          </a:p>
        </p:txBody>
      </p:sp>
    </p:spTree>
  </p:cSld>
  <p:clrMapOvr>
    <a:masterClrMapping/>
  </p:clrMapOvr>
  <p:transition spd="med"/>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9" name="Rectangle 1"/>
          <p:cNvSpPr>
            <a:spLocks noGrp="1" noChangeArrowheads="1"/>
          </p:cNvSpPr>
          <p:nvPr>
            <p:ph type="title"/>
          </p:nvPr>
        </p:nvSpPr>
        <p:spPr>
          <a:xfrm>
            <a:off x="503238" y="301625"/>
            <a:ext cx="9070975" cy="1262063"/>
          </a:xfrm>
          <a:ln/>
        </p:spPr>
        <p:txBody>
          <a:bodyPr tIns="38880"/>
          <a:lstStyle/>
          <a:p>
            <a:pP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Methodology</a:t>
            </a:r>
          </a:p>
        </p:txBody>
      </p:sp>
      <p:sp>
        <p:nvSpPr>
          <p:cNvPr id="7170" name="Rectangle 2"/>
          <p:cNvSpPr>
            <a:spLocks noGrp="1" noChangeArrowheads="1"/>
          </p:cNvSpPr>
          <p:nvPr>
            <p:ph type="body" idx="1"/>
          </p:nvPr>
        </p:nvSpPr>
        <p:spPr>
          <a:xfrm>
            <a:off x="503238" y="1768475"/>
            <a:ext cx="9070975" cy="6497638"/>
          </a:xfrm>
          <a:ln/>
        </p:spPr>
        <p:txBody>
          <a:bodyPr tIns="28080"/>
          <a:lstStyle/>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Started with Content type, Media type, Carrier type terms</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Glossary, terms and definitions</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Recurring phrases</a:t>
            </a:r>
          </a:p>
          <a:p>
            <a:pPr marL="1143000" lvl="2" indent="-228600">
              <a:spcAft>
                <a:spcPts val="850"/>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Apply the instructions given under …</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"Test" chapters</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Translation phase</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Revision phase</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PDFs from ALA Publishing for proofreading</a:t>
            </a:r>
          </a:p>
          <a:p>
            <a:pPr marL="425450" indent="-320675">
              <a:spcAft>
                <a:spcPts val="1425"/>
              </a:spcAft>
              <a:buClr>
                <a:srgbClr val="000000"/>
              </a:buClr>
              <a:buSzPct val="45000"/>
              <a:buFont typeface="Wingdings" charset="2"/>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a:p>
          <a:p>
            <a:pPr marL="425450" indent="-320675">
              <a:spcAft>
                <a:spcPts val="1425"/>
              </a:spcAft>
              <a:buClr>
                <a:srgbClr val="000000"/>
              </a:buClr>
              <a:buSzPct val="45000"/>
              <a:buFont typeface="Wingdings" charset="2"/>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a:p>
        </p:txBody>
      </p:sp>
    </p:spTree>
  </p:cSld>
  <p:clrMapOvr>
    <a:masterClrMapping/>
  </p:clrMapOvr>
  <p:transition spd="med"/>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Rectangle 1"/>
          <p:cNvSpPr>
            <a:spLocks noGrp="1" noChangeArrowheads="1"/>
          </p:cNvSpPr>
          <p:nvPr>
            <p:ph type="title"/>
          </p:nvPr>
        </p:nvSpPr>
        <p:spPr>
          <a:xfrm>
            <a:off x="503238" y="301625"/>
            <a:ext cx="9070975" cy="1263650"/>
          </a:xfrm>
          <a:ln/>
        </p:spPr>
        <p:txBody>
          <a:bodyPr/>
          <a:lstStyle/>
          <a:p>
            <a:pP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Sharing the Work</a:t>
            </a:r>
          </a:p>
        </p:txBody>
      </p:sp>
      <p:sp>
        <p:nvSpPr>
          <p:cNvPr id="8194" name="Rectangle 2"/>
          <p:cNvSpPr>
            <a:spLocks noGrp="1" noChangeArrowheads="1"/>
          </p:cNvSpPr>
          <p:nvPr>
            <p:ph type="body" idx="1"/>
          </p:nvPr>
        </p:nvSpPr>
        <p:spPr>
          <a:xfrm>
            <a:off x="609600" y="1730375"/>
            <a:ext cx="8964613" cy="5126038"/>
          </a:xfrm>
          <a:ln/>
        </p:spPr>
        <p:txBody>
          <a:bodyPr tIns="28080"/>
          <a:lstStyle/>
          <a:p>
            <a:pPr marL="336550" indent="-336550">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Chapters (Sections) claimed by each partner</a:t>
            </a:r>
          </a:p>
          <a:p>
            <a:pPr marL="336550" indent="-336550">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Done by staff in the 3 national library partners</a:t>
            </a:r>
          </a:p>
          <a:p>
            <a:pPr marL="736600" lvl="1" indent="-279400">
              <a:spcAft>
                <a:spcPts val="1138"/>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BnF : standards and cataloguing librarians</a:t>
            </a:r>
          </a:p>
          <a:p>
            <a:pPr marL="736600" lvl="1" indent="-279400">
              <a:spcAft>
                <a:spcPts val="1138"/>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BAnQ : cataloguing librarians</a:t>
            </a:r>
          </a:p>
          <a:p>
            <a:pPr marL="736600" lvl="1" indent="-279400">
              <a:spcAft>
                <a:spcPts val="1138"/>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LAC : standards and cataloguing librarians</a:t>
            </a:r>
          </a:p>
          <a:p>
            <a:pPr marL="336550" indent="-336550">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Done by a professional translator on behalf of ASTED</a:t>
            </a:r>
          </a:p>
          <a:p>
            <a:pPr marL="736600" lvl="1" indent="-279400">
              <a:spcAft>
                <a:spcPts val="1138"/>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Examples adapted for a French catalogue by BAnQ</a:t>
            </a:r>
          </a:p>
          <a:p>
            <a:pPr marL="336550" indent="-336550">
              <a:spcAft>
                <a:spcPts val="1425"/>
              </a:spcAft>
              <a:buClr>
                <a:srgbClr val="000000"/>
              </a:buClr>
              <a:buSzPct val="45000"/>
              <a:buFont typeface="Wingdings" charset="2"/>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a:p>
        </p:txBody>
      </p:sp>
    </p:spTree>
  </p:cSld>
  <p:clrMapOvr>
    <a:masterClrMapping/>
  </p:clrMapOvr>
  <p:transition spd="med"/>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7" name="Rectangle 1"/>
          <p:cNvSpPr>
            <a:spLocks noGrp="1" noChangeArrowheads="1"/>
          </p:cNvSpPr>
          <p:nvPr>
            <p:ph type="title"/>
          </p:nvPr>
        </p:nvSpPr>
        <p:spPr>
          <a:xfrm>
            <a:off x="503238" y="346075"/>
            <a:ext cx="9070975" cy="1171575"/>
          </a:xfrm>
          <a:ln/>
        </p:spPr>
        <p:txBody>
          <a:bodyPr tIns="38880"/>
          <a:lstStyle/>
          <a:p>
            <a:pP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Timeline</a:t>
            </a:r>
          </a:p>
        </p:txBody>
      </p:sp>
      <p:sp>
        <p:nvSpPr>
          <p:cNvPr id="9218" name="Rectangle 2"/>
          <p:cNvSpPr>
            <a:spLocks noGrp="1" noChangeArrowheads="1"/>
          </p:cNvSpPr>
          <p:nvPr>
            <p:ph type="body" idx="1"/>
          </p:nvPr>
        </p:nvSpPr>
        <p:spPr>
          <a:xfrm>
            <a:off x="577850" y="1774825"/>
            <a:ext cx="8997950" cy="4978400"/>
          </a:xfrm>
          <a:ln/>
        </p:spPr>
        <p:txBody>
          <a:bodyPr/>
          <a:lstStyle/>
          <a:p>
            <a:pPr marL="336550" indent="-336550">
              <a:spcAft>
                <a:spcPts val="1425"/>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Aug. 10, 2010, first meeting in Gothenburg</a:t>
            </a:r>
          </a:p>
          <a:p>
            <a:pPr marL="336550" indent="-336550">
              <a:spcAft>
                <a:spcPts val="1425"/>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June 2011, final Glossary and Phrases</a:t>
            </a:r>
          </a:p>
          <a:p>
            <a:pPr marL="336550" indent="-336550">
              <a:spcAft>
                <a:spcPts val="1425"/>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July 2011, first translations ready for revision</a:t>
            </a:r>
          </a:p>
          <a:p>
            <a:pPr marL="336550" indent="-336550">
              <a:spcAft>
                <a:spcPts val="1425"/>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October 2011, last translations due</a:t>
            </a:r>
          </a:p>
          <a:p>
            <a:pPr marL="336550" indent="-336550">
              <a:spcAft>
                <a:spcPts val="1425"/>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Early 2012, end of revision phase</a:t>
            </a:r>
          </a:p>
          <a:p>
            <a:pPr marL="336550" indent="-336550">
              <a:spcAft>
                <a:spcPts val="1425"/>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Testing in the Toolkit and adjustments</a:t>
            </a:r>
          </a:p>
          <a:p>
            <a:pPr marL="336550" indent="-336550">
              <a:spcAft>
                <a:spcPts val="1425"/>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Ongoing, integration of amendments</a:t>
            </a:r>
          </a:p>
          <a:p>
            <a:pPr marL="336550" indent="-336550">
              <a:spcAft>
                <a:spcPts val="1425"/>
              </a:spcAft>
              <a:buClr>
                <a:srgbClr val="000000"/>
              </a:buCl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endParaRPr lang="en-GB"/>
          </a:p>
        </p:txBody>
      </p:sp>
    </p:spTree>
  </p:cSld>
  <p:clrMapOvr>
    <a:masterClrMapping/>
  </p:clrMapOvr>
  <p:transition spd="med"/>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1" name="Rectangle 1"/>
          <p:cNvSpPr>
            <a:spLocks noGrp="1" noChangeArrowheads="1"/>
          </p:cNvSpPr>
          <p:nvPr>
            <p:ph type="title"/>
          </p:nvPr>
        </p:nvSpPr>
        <p:spPr>
          <a:xfrm>
            <a:off x="503238" y="346075"/>
            <a:ext cx="9070975" cy="1171575"/>
          </a:xfrm>
          <a:ln/>
        </p:spPr>
        <p:txBody>
          <a:bodyPr tIns="38880"/>
          <a:lstStyle/>
          <a:p>
            <a:pP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Issues</a:t>
            </a:r>
          </a:p>
        </p:txBody>
      </p:sp>
      <p:sp>
        <p:nvSpPr>
          <p:cNvPr id="10242" name="Rectangle 2"/>
          <p:cNvSpPr>
            <a:spLocks noGrp="1" noChangeArrowheads="1"/>
          </p:cNvSpPr>
          <p:nvPr>
            <p:ph type="body" idx="1"/>
          </p:nvPr>
        </p:nvSpPr>
        <p:spPr>
          <a:xfrm>
            <a:off x="503238" y="1768475"/>
            <a:ext cx="9070975" cy="4899025"/>
          </a:xfrm>
          <a:ln/>
        </p:spPr>
        <p:txBody>
          <a:bodyPr tIns="28080"/>
          <a:lstStyle/>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French usage</a:t>
            </a:r>
          </a:p>
          <a:p>
            <a:pPr marL="736600" lvl="1" indent="-279400">
              <a:spcAft>
                <a:spcPts val="1138"/>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“City, town”  should this be:</a:t>
            </a:r>
          </a:p>
          <a:p>
            <a:pPr marL="1143000" lvl="2" indent="-228600">
              <a:spcAft>
                <a:spcPts val="850"/>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Ville, commune	</a:t>
            </a:r>
            <a:r>
              <a:rPr lang="en-GB" u="sng"/>
              <a:t>or</a:t>
            </a:r>
          </a:p>
          <a:p>
            <a:pPr marL="1143000" lvl="2" indent="-228600">
              <a:spcAft>
                <a:spcPts val="850"/>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Ville, municipalité</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Some examples do not work once adapted</a:t>
            </a:r>
          </a:p>
          <a:p>
            <a:pPr marL="1143000" lvl="2" indent="-228600">
              <a:spcAft>
                <a:spcPts val="850"/>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Several in chapters 16 (Places) and 11 (Corporate Bodies)</a:t>
            </a:r>
          </a:p>
          <a:p>
            <a:pPr marL="1143000" lvl="2" indent="-228600">
              <a:spcAft>
                <a:spcPts val="850"/>
              </a:spcAft>
              <a:buClr>
                <a:srgbClr val="000000"/>
              </a:buClr>
              <a:buSzPct val="100000"/>
              <a:buFont typeface="Times New Roman" pitchFamily="16" charset="0"/>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Some also in chapter 6 (Works and expressions)</a:t>
            </a:r>
          </a:p>
          <a:p>
            <a:pPr marL="425450" indent="-320675">
              <a:spcAft>
                <a:spcPts val="1425"/>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Internationalisation is incomplete</a:t>
            </a:r>
          </a:p>
          <a:p>
            <a:pPr marL="736600" lvl="1" indent="-279400">
              <a:spcAft>
                <a:spcPts val="1138"/>
              </a:spcAft>
              <a:buClr>
                <a:srgbClr val="000000"/>
              </a:buClr>
              <a:buSzPct val="45000"/>
              <a:buFont typeface="Wingdings" charset="2"/>
              <a:buChar char=""/>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For example, Appendix A for capitalisation</a:t>
            </a:r>
          </a:p>
        </p:txBody>
      </p:sp>
    </p:spTree>
  </p:cSld>
  <p:clrMapOvr>
    <a:masterClrMapping/>
  </p:clrMapOvr>
  <p:transition spd="med"/>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503238" y="282575"/>
            <a:ext cx="9066212" cy="1296988"/>
          </a:xfrm>
          <a:ln/>
        </p:spPr>
        <p:txBody>
          <a:bodyPr tIns="38880"/>
          <a:lstStyle/>
          <a:p>
            <a:pPr>
              <a:buSzPct val="100000"/>
              <a:buFont typeface="Times New Roman" pitchFamily="16" charset="0"/>
              <a:buNone/>
              <a:tabLst>
                <a:tab pos="723900" algn="l"/>
                <a:tab pos="1447800" algn="l"/>
                <a:tab pos="2171700" algn="l"/>
                <a:tab pos="2895600" algn="l"/>
                <a:tab pos="3619500" algn="l"/>
                <a:tab pos="4343400" algn="l"/>
                <a:tab pos="5067300" algn="l"/>
                <a:tab pos="5791200" algn="l"/>
                <a:tab pos="6515100" algn="l"/>
                <a:tab pos="7239000" algn="l"/>
                <a:tab pos="7962900" algn="l"/>
                <a:tab pos="8686800" algn="l"/>
              </a:tabLst>
            </a:pPr>
            <a:r>
              <a:rPr lang="en-GB"/>
              <a:t>Editorial Committee Members</a:t>
            </a:r>
          </a:p>
        </p:txBody>
      </p:sp>
      <p:sp>
        <p:nvSpPr>
          <p:cNvPr id="11266" name="Rectangle 2"/>
          <p:cNvSpPr>
            <a:spLocks noGrp="1" noChangeArrowheads="1"/>
          </p:cNvSpPr>
          <p:nvPr>
            <p:ph type="body" idx="1"/>
          </p:nvPr>
        </p:nvSpPr>
        <p:spPr>
          <a:xfrm>
            <a:off x="719138" y="1589088"/>
            <a:ext cx="5062537" cy="5208587"/>
          </a:xfrm>
          <a:ln/>
        </p:spPr>
        <p:txBody>
          <a:bodyPr/>
          <a:lstStyle/>
          <a:p>
            <a:pPr marL="0" indent="0" algn="ctr">
              <a:buClr>
                <a:srgbClr val="000000"/>
              </a:buClr>
              <a:buSzPct val="100000"/>
              <a:buFont typeface="Times New Roman" pitchFamily="16" charset="0"/>
              <a:buNone/>
              <a:tabLst>
                <a:tab pos="723900" algn="l"/>
                <a:tab pos="1447800" algn="l"/>
                <a:tab pos="2171700" algn="l"/>
                <a:tab pos="2895600" algn="l"/>
                <a:tab pos="3619500" algn="l"/>
                <a:tab pos="4343400" algn="l"/>
              </a:tabLst>
            </a:pPr>
            <a:endParaRPr lang="en-GB" sz="3200" b="1" i="1"/>
          </a:p>
          <a:p>
            <a:pPr marL="0" indent="0" algn="ctr">
              <a:buClr>
                <a:srgbClr val="000000"/>
              </a:buClr>
              <a:buSzPct val="100000"/>
              <a:buFont typeface="Times New Roman" pitchFamily="16" charset="0"/>
              <a:buNone/>
              <a:tabLst>
                <a:tab pos="723900" algn="l"/>
                <a:tab pos="1447800" algn="l"/>
                <a:tab pos="2171700" algn="l"/>
                <a:tab pos="2895600" algn="l"/>
                <a:tab pos="3619500" algn="l"/>
                <a:tab pos="4343400" algn="l"/>
              </a:tabLst>
            </a:pPr>
            <a:endParaRPr lang="en-GB" sz="3200" b="1" i="1"/>
          </a:p>
          <a:p>
            <a:pPr marL="0" indent="0">
              <a:buClr>
                <a:srgbClr val="000000"/>
              </a:buClr>
              <a:buSzPct val="100000"/>
              <a:buFont typeface="Times New Roman" pitchFamily="16" charset="0"/>
              <a:buNone/>
              <a:tabLst>
                <a:tab pos="723900" algn="l"/>
                <a:tab pos="1447800" algn="l"/>
                <a:tab pos="2171700" algn="l"/>
                <a:tab pos="2895600" algn="l"/>
                <a:tab pos="3619500" algn="l"/>
                <a:tab pos="4343400" algn="l"/>
              </a:tabLst>
            </a:pPr>
            <a:r>
              <a:rPr lang="en-GB" sz="3200"/>
              <a:t>Francine Benoit-Plamondon</a:t>
            </a:r>
          </a:p>
          <a:p>
            <a:pPr marL="0" indent="0">
              <a:buClr>
                <a:srgbClr val="000000"/>
              </a:buClr>
              <a:buSzPct val="100000"/>
              <a:buFont typeface="Times New Roman" pitchFamily="16" charset="0"/>
              <a:buNone/>
              <a:tabLst>
                <a:tab pos="723900" algn="l"/>
                <a:tab pos="1447800" algn="l"/>
                <a:tab pos="2171700" algn="l"/>
                <a:tab pos="2895600" algn="l"/>
                <a:tab pos="3619500" algn="l"/>
                <a:tab pos="4343400" algn="l"/>
              </a:tabLst>
            </a:pPr>
            <a:r>
              <a:rPr lang="en-GB" sz="3200"/>
              <a:t>Clément Arsenault</a:t>
            </a:r>
          </a:p>
          <a:p>
            <a:pPr marL="0" indent="0">
              <a:buClr>
                <a:srgbClr val="000000"/>
              </a:buClr>
              <a:buSzPct val="100000"/>
              <a:buFont typeface="Times New Roman" pitchFamily="16" charset="0"/>
              <a:buNone/>
              <a:tabLst>
                <a:tab pos="723900" algn="l"/>
                <a:tab pos="1447800" algn="l"/>
                <a:tab pos="2171700" algn="l"/>
                <a:tab pos="2895600" algn="l"/>
                <a:tab pos="3619500" algn="l"/>
                <a:tab pos="4343400" algn="l"/>
              </a:tabLst>
            </a:pPr>
            <a:r>
              <a:rPr lang="en-GB" sz="3200"/>
              <a:t>Élaine Ménard</a:t>
            </a:r>
          </a:p>
          <a:p>
            <a:pPr marL="0" indent="0">
              <a:buClr>
                <a:srgbClr val="000000"/>
              </a:buClr>
              <a:buSzPct val="100000"/>
              <a:buFont typeface="Times New Roman" pitchFamily="16" charset="0"/>
              <a:buNone/>
              <a:tabLst>
                <a:tab pos="723900" algn="l"/>
                <a:tab pos="1447800" algn="l"/>
                <a:tab pos="2171700" algn="l"/>
                <a:tab pos="2895600" algn="l"/>
                <a:tab pos="3619500" algn="l"/>
                <a:tab pos="4343400" algn="l"/>
              </a:tabLst>
            </a:pPr>
            <a:endParaRPr lang="en-GB" sz="3200"/>
          </a:p>
          <a:p>
            <a:pPr marL="0" indent="0">
              <a:buClr>
                <a:srgbClr val="000000"/>
              </a:buClr>
              <a:buSzPct val="100000"/>
              <a:buFont typeface="Times New Roman" pitchFamily="16" charset="0"/>
              <a:buNone/>
              <a:tabLst>
                <a:tab pos="723900" algn="l"/>
                <a:tab pos="1447800" algn="l"/>
                <a:tab pos="2171700" algn="l"/>
                <a:tab pos="2895600" algn="l"/>
                <a:tab pos="3619500" algn="l"/>
                <a:tab pos="4343400" algn="l"/>
              </a:tabLst>
            </a:pPr>
            <a:endParaRPr lang="en-GB" sz="3200"/>
          </a:p>
          <a:p>
            <a:pPr marL="0" indent="0">
              <a:buClr>
                <a:srgbClr val="000000"/>
              </a:buClr>
              <a:buSzPct val="100000"/>
              <a:buFont typeface="Times New Roman" pitchFamily="16" charset="0"/>
              <a:buNone/>
              <a:tabLst>
                <a:tab pos="723900" algn="l"/>
                <a:tab pos="1447800" algn="l"/>
                <a:tab pos="2171700" algn="l"/>
                <a:tab pos="2895600" algn="l"/>
                <a:tab pos="3619500" algn="l"/>
                <a:tab pos="4343400" algn="l"/>
              </a:tabLst>
            </a:pPr>
            <a:r>
              <a:rPr lang="en-GB" sz="3200"/>
              <a:t>Yves Alix</a:t>
            </a:r>
          </a:p>
          <a:p>
            <a:pPr marL="0" indent="0">
              <a:buClr>
                <a:srgbClr val="000000"/>
              </a:buClr>
              <a:buSzPct val="100000"/>
              <a:buFont typeface="Times New Roman" pitchFamily="16" charset="0"/>
              <a:buNone/>
              <a:tabLst>
                <a:tab pos="723900" algn="l"/>
                <a:tab pos="1447800" algn="l"/>
                <a:tab pos="2171700" algn="l"/>
                <a:tab pos="2895600" algn="l"/>
                <a:tab pos="3619500" algn="l"/>
                <a:tab pos="4343400" algn="l"/>
              </a:tabLst>
            </a:pPr>
            <a:r>
              <a:rPr lang="en-GB" sz="3200"/>
              <a:t>Françoise Bourdon</a:t>
            </a:r>
          </a:p>
          <a:p>
            <a:pPr marL="0" indent="0">
              <a:buClr>
                <a:srgbClr val="000000"/>
              </a:buClr>
              <a:buSzPct val="100000"/>
              <a:buFont typeface="Times New Roman" pitchFamily="16" charset="0"/>
              <a:buNone/>
              <a:tabLst>
                <a:tab pos="723900" algn="l"/>
                <a:tab pos="1447800" algn="l"/>
                <a:tab pos="2171700" algn="l"/>
                <a:tab pos="2895600" algn="l"/>
                <a:tab pos="3619500" algn="l"/>
                <a:tab pos="4343400" algn="l"/>
              </a:tabLst>
            </a:pPr>
            <a:r>
              <a:rPr lang="en-GB" sz="3200"/>
              <a:t>Françoise Leresche</a:t>
            </a:r>
          </a:p>
          <a:p>
            <a:pPr marL="0" indent="0">
              <a:buClr>
                <a:srgbClr val="000000"/>
              </a:buClr>
              <a:buSzPct val="100000"/>
              <a:buFont typeface="Times New Roman" pitchFamily="16" charset="0"/>
              <a:buNone/>
              <a:tabLst>
                <a:tab pos="723900" algn="l"/>
                <a:tab pos="1447800" algn="l"/>
                <a:tab pos="2171700" algn="l"/>
                <a:tab pos="2895600" algn="l"/>
                <a:tab pos="3619500" algn="l"/>
                <a:tab pos="4343400" algn="l"/>
              </a:tabLst>
            </a:pPr>
            <a:r>
              <a:rPr lang="en-GB" sz="3200"/>
              <a:t>Aline Locker</a:t>
            </a:r>
          </a:p>
        </p:txBody>
      </p:sp>
      <p:pic>
        <p:nvPicPr>
          <p:cNvPr id="11267" name="Picture 3"/>
          <p:cNvPicPr>
            <a:picLocks noChangeAspect="1" noChangeArrowheads="1"/>
          </p:cNvPicPr>
          <p:nvPr/>
        </p:nvPicPr>
        <p:blipFill>
          <a:blip r:embed="rId3"/>
          <a:srcRect/>
          <a:stretch>
            <a:fillRect/>
          </a:stretch>
        </p:blipFill>
        <p:spPr bwMode="auto">
          <a:xfrm>
            <a:off x="793750" y="4332288"/>
            <a:ext cx="1003300" cy="374650"/>
          </a:xfrm>
          <a:prstGeom prst="rect">
            <a:avLst/>
          </a:prstGeom>
          <a:noFill/>
        </p:spPr>
      </p:pic>
      <p:pic>
        <p:nvPicPr>
          <p:cNvPr id="11268" name="Picture 4"/>
          <p:cNvPicPr>
            <a:picLocks noChangeAspect="1" noChangeArrowheads="1"/>
          </p:cNvPicPr>
          <p:nvPr/>
        </p:nvPicPr>
        <p:blipFill>
          <a:blip r:embed="rId4"/>
          <a:srcRect/>
          <a:stretch>
            <a:fillRect/>
          </a:stretch>
        </p:blipFill>
        <p:spPr bwMode="auto">
          <a:xfrm>
            <a:off x="5735638" y="1774825"/>
            <a:ext cx="3092450" cy="1328738"/>
          </a:xfrm>
          <a:prstGeom prst="rect">
            <a:avLst/>
          </a:prstGeom>
          <a:noFill/>
        </p:spPr>
      </p:pic>
      <p:pic>
        <p:nvPicPr>
          <p:cNvPr id="11269" name="Picture 5"/>
          <p:cNvPicPr>
            <a:picLocks noChangeAspect="1" noChangeArrowheads="1"/>
          </p:cNvPicPr>
          <p:nvPr/>
        </p:nvPicPr>
        <p:blipFill>
          <a:blip r:embed="rId5"/>
          <a:srcRect/>
          <a:stretch>
            <a:fillRect/>
          </a:stretch>
        </p:blipFill>
        <p:spPr bwMode="auto">
          <a:xfrm>
            <a:off x="746125" y="1993900"/>
            <a:ext cx="2797175" cy="388938"/>
          </a:xfrm>
          <a:prstGeom prst="rect">
            <a:avLst/>
          </a:prstGeom>
          <a:noFill/>
        </p:spPr>
      </p:pic>
      <p:pic>
        <p:nvPicPr>
          <p:cNvPr id="11270" name="Picture 6"/>
          <p:cNvPicPr>
            <a:picLocks noChangeAspect="1" noChangeArrowheads="1"/>
          </p:cNvPicPr>
          <p:nvPr/>
        </p:nvPicPr>
        <p:blipFill>
          <a:blip r:embed="rId6"/>
          <a:srcRect/>
          <a:stretch>
            <a:fillRect/>
          </a:stretch>
        </p:blipFill>
        <p:spPr bwMode="auto">
          <a:xfrm>
            <a:off x="5748338" y="4953000"/>
            <a:ext cx="2481262" cy="282575"/>
          </a:xfrm>
          <a:prstGeom prst="rect">
            <a:avLst/>
          </a:prstGeom>
          <a:noFill/>
        </p:spPr>
      </p:pic>
      <p:sp>
        <p:nvSpPr>
          <p:cNvPr id="11271" name="Text Box 7"/>
          <p:cNvSpPr txBox="1">
            <a:spLocks noChangeArrowheads="1"/>
          </p:cNvSpPr>
          <p:nvPr/>
        </p:nvSpPr>
        <p:spPr bwMode="auto">
          <a:xfrm>
            <a:off x="5715000" y="1619250"/>
            <a:ext cx="3789363" cy="4994275"/>
          </a:xfrm>
          <a:prstGeom prst="rect">
            <a:avLst/>
          </a:prstGeom>
          <a:noFill/>
          <a:ln w="9525">
            <a:noFill/>
            <a:miter lim="800000"/>
            <a:headEnd/>
            <a:tailEnd/>
          </a:ln>
        </p:spPr>
        <p:txBody>
          <a:bodyPr lIns="0" tIns="0" rIns="0" bIns="0">
            <a:spAutoFit/>
          </a:bodyPr>
          <a:lstStyle/>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endParaRPr lang="en-GB" sz="3200">
              <a:solidFill>
                <a:srgbClr val="000000"/>
              </a:solidFill>
              <a:latin typeface="Arial" charset="0"/>
              <a:cs typeface="Arial Unicode MS" charset="0"/>
            </a:endParaRP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endParaRPr lang="en-GB" sz="3200">
              <a:solidFill>
                <a:srgbClr val="000000"/>
              </a:solidFill>
              <a:latin typeface="Arial" charset="0"/>
              <a:cs typeface="Arial Unicode MS" charset="0"/>
            </a:endParaRP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endParaRPr lang="en-GB" sz="3200">
              <a:solidFill>
                <a:srgbClr val="000000"/>
              </a:solidFill>
              <a:latin typeface="Arial" charset="0"/>
              <a:cs typeface="Arial Unicode MS" charset="0"/>
            </a:endParaRP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3200">
                <a:solidFill>
                  <a:srgbClr val="000000"/>
                </a:solidFill>
                <a:latin typeface="Arial" charset="0"/>
                <a:cs typeface="Arial Unicode MS" charset="0"/>
              </a:rPr>
              <a:t>Danielle Poirier</a:t>
            </a: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3200">
                <a:solidFill>
                  <a:srgbClr val="000000"/>
                </a:solidFill>
                <a:latin typeface="Arial" charset="0"/>
                <a:cs typeface="Arial Unicode MS" charset="0"/>
              </a:rPr>
              <a:t>Lucie Pellerin</a:t>
            </a: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3200">
                <a:solidFill>
                  <a:srgbClr val="000000"/>
                </a:solidFill>
                <a:latin typeface="Arial" charset="0"/>
                <a:cs typeface="Arial Unicode MS" charset="0"/>
              </a:rPr>
              <a:t>Pat Riva</a:t>
            </a: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endParaRPr lang="en-GB" sz="3200">
              <a:solidFill>
                <a:srgbClr val="000000"/>
              </a:solidFill>
              <a:latin typeface="Arial" charset="0"/>
              <a:cs typeface="Arial Unicode MS" charset="0"/>
            </a:endParaRP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endParaRPr lang="en-GB" sz="3200">
              <a:solidFill>
                <a:srgbClr val="000000"/>
              </a:solidFill>
              <a:latin typeface="Arial" charset="0"/>
              <a:cs typeface="Arial Unicode MS" charset="0"/>
            </a:endParaRP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3200">
                <a:solidFill>
                  <a:srgbClr val="000000"/>
                </a:solidFill>
                <a:latin typeface="Arial" charset="0"/>
                <a:cs typeface="Arial Unicode MS" charset="0"/>
              </a:rPr>
              <a:t>Pierre Gamache</a:t>
            </a: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3200">
                <a:solidFill>
                  <a:srgbClr val="000000"/>
                </a:solidFill>
                <a:latin typeface="Arial" charset="0"/>
                <a:cs typeface="Arial Unicode MS" charset="0"/>
              </a:rPr>
              <a:t>Antonio Lechasseur</a:t>
            </a:r>
          </a:p>
          <a:p>
            <a:pPr eaLnBrk="1">
              <a:lnSpc>
                <a:spcPct val="93000"/>
              </a:lnSpc>
              <a:buClr>
                <a:srgbClr val="000000"/>
              </a:buClr>
              <a:buSzPct val="100000"/>
              <a:buFont typeface="Times New Roman" pitchFamily="16"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3200">
                <a:solidFill>
                  <a:srgbClr val="000000"/>
                </a:solidFill>
                <a:latin typeface="Arial" charset="0"/>
                <a:cs typeface="Arial Unicode MS" charset="0"/>
              </a:rPr>
              <a:t>Marg Stewart</a:t>
            </a:r>
          </a:p>
        </p:txBody>
      </p:sp>
    </p:spTree>
  </p:cSld>
  <p:clrMapOvr>
    <a:masterClrMapping/>
  </p:clrMapOvr>
  <p:transition spd="med"/>
  <p:timing>
    <p:tnLst>
      <p:par>
        <p:cTn id="1" dur="indefinite" restart="never" nodeType="tmRoot"/>
      </p:par>
    </p:tnLst>
  </p:timing>
</p:sld>
</file>

<file path=ppt/theme/theme1.xml><?xml version="1.0" encoding="utf-8"?>
<a:theme xmlns:a="http://schemas.openxmlformats.org/drawingml/2006/main" name="Modèle par défaut">
  <a:themeElements>
    <a:clrScheme name="Modèle par défaut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Modèle par défaut">
      <a:majorFont>
        <a:latin typeface="Arial"/>
        <a:ea typeface=""/>
        <a:cs typeface="Arial Unicode MS"/>
      </a:majorFont>
      <a:minorFont>
        <a:latin typeface="Arial"/>
        <a:ea typeface=""/>
        <a:cs typeface="Arial Unicode M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1800" b="0" i="0" u="none" strike="noStrike" cap="none" normalizeH="0" baseline="0" smtClean="0">
            <a:ln>
              <a:noFill/>
            </a:ln>
            <a:solidFill>
              <a:schemeClr val="bg1"/>
            </a:solidFill>
            <a:effectLst/>
            <a:latin typeface="Times New Roman" pitchFamily="16" charset="0"/>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1800" b="0" i="0" u="none" strike="noStrike" cap="none" normalizeH="0" baseline="0" smtClean="0">
            <a:ln>
              <a:noFill/>
            </a:ln>
            <a:solidFill>
              <a:schemeClr val="bg1"/>
            </a:solidFill>
            <a:effectLst/>
            <a:latin typeface="Times New Roman" pitchFamily="16" charset="0"/>
          </a:defRPr>
        </a:defPPr>
      </a:lstStyle>
    </a:lnDef>
  </a:objectDefaults>
  <a:extraClrSchemeLst>
    <a:extraClrScheme>
      <a:clrScheme name="Modèle par défaut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Modèle par défaut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Modèle par défaut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Modèle par défaut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Modèle par défaut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Modèle par défaut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Modèle par défaut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TotalTime>
  <Words>1842</Words>
  <PresentationFormat>Personnalisé</PresentationFormat>
  <Paragraphs>163</Paragraphs>
  <Slides>9</Slides>
  <Notes>9</Notes>
  <HiddenSlides>0</HiddenSlides>
  <MMClips>0</MMClips>
  <ScaleCrop>false</ScaleCrop>
  <HeadingPairs>
    <vt:vector size="6" baseType="variant">
      <vt:variant>
        <vt:lpstr>Polices utilisées</vt:lpstr>
      </vt:variant>
      <vt:variant>
        <vt:i4>7</vt:i4>
      </vt:variant>
      <vt:variant>
        <vt:lpstr>Modèle de conception</vt:lpstr>
      </vt:variant>
      <vt:variant>
        <vt:i4>1</vt:i4>
      </vt:variant>
      <vt:variant>
        <vt:lpstr>Titres des diapositives</vt:lpstr>
      </vt:variant>
      <vt:variant>
        <vt:i4>9</vt:i4>
      </vt:variant>
    </vt:vector>
  </HeadingPairs>
  <TitlesOfParts>
    <vt:vector size="17" baseType="lpstr">
      <vt:lpstr>Times New Roman</vt:lpstr>
      <vt:lpstr>Arial</vt:lpstr>
      <vt:lpstr>Arial Unicode MS</vt:lpstr>
      <vt:lpstr>StarSymbol</vt:lpstr>
      <vt:lpstr>Wingdings</vt:lpstr>
      <vt:lpstr>Lucida Sans Unicode</vt:lpstr>
      <vt:lpstr>sans-serif</vt:lpstr>
      <vt:lpstr>Modèle par défaut</vt:lpstr>
      <vt:lpstr>French Translation of RDA Update on the Project</vt:lpstr>
      <vt:lpstr>RDA Ressources : description et accès</vt:lpstr>
      <vt:lpstr>Partners</vt:lpstr>
      <vt:lpstr>Translation Principles</vt:lpstr>
      <vt:lpstr>Methodology</vt:lpstr>
      <vt:lpstr>Sharing the Work</vt:lpstr>
      <vt:lpstr>Timeline</vt:lpstr>
      <vt:lpstr>Issues</vt:lpstr>
      <vt:lpstr>Editorial Committee Members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French Translation of RDA Update on the Project</dc:title>
  <cp:lastModifiedBy>Pat Riva</cp:lastModifiedBy>
  <cp:revision>3</cp:revision>
  <dcterms:modified xsi:type="dcterms:W3CDTF">2011-08-09T19:23:42Z</dcterms:modified>
</cp:coreProperties>
</file>