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0" r:id="rId3"/>
    <p:sldId id="259" r:id="rId4"/>
    <p:sldId id="257" r:id="rId5"/>
    <p:sldId id="258" r:id="rId6"/>
    <p:sldId id="262" r:id="rId7"/>
    <p:sldId id="261" r:id="rId8"/>
    <p:sldId id="264" r:id="rId9"/>
    <p:sldId id="270" r:id="rId10"/>
    <p:sldId id="263" r:id="rId11"/>
    <p:sldId id="265" r:id="rId12"/>
    <p:sldId id="266" r:id="rId13"/>
    <p:sldId id="267" r:id="rId14"/>
    <p:sldId id="273" r:id="rId15"/>
    <p:sldId id="271" r:id="rId16"/>
    <p:sldId id="272" r:id="rId17"/>
    <p:sldId id="274" r:id="rId18"/>
    <p:sldId id="275" r:id="rId19"/>
    <p:sldId id="276" r:id="rId20"/>
    <p:sldId id="277" r:id="rId21"/>
  </p:sldIdLst>
  <p:sldSz cx="9144000" cy="6858000" type="screen4x3"/>
  <p:notesSz cx="6858000" cy="9199563"/>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70C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2513" autoAdjust="0"/>
  </p:normalViewPr>
  <p:slideViewPr>
    <p:cSldViewPr>
      <p:cViewPr>
        <p:scale>
          <a:sx n="50" d="100"/>
          <a:sy n="50" d="100"/>
        </p:scale>
        <p:origin x="-522" y="-3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C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CA"/>
          </a:p>
        </p:txBody>
      </p:sp>
      <p:sp>
        <p:nvSpPr>
          <p:cNvPr id="4" name="Date Placeholder 3"/>
          <p:cNvSpPr>
            <a:spLocks noGrp="1"/>
          </p:cNvSpPr>
          <p:nvPr>
            <p:ph type="dt" sz="half" idx="10"/>
          </p:nvPr>
        </p:nvSpPr>
        <p:spPr/>
        <p:txBody>
          <a:bodyPr/>
          <a:lstStyle>
            <a:lvl1pPr>
              <a:defRPr/>
            </a:lvl1pPr>
          </a:lstStyle>
          <a:p>
            <a:pPr>
              <a:defRPr/>
            </a:pPr>
            <a:fld id="{5D9FE026-A322-428A-8E86-3B665B20BB34}" type="datetimeFigureOut">
              <a:rPr lang="en-US"/>
              <a:pPr>
                <a:defRPr/>
              </a:pPr>
              <a:t>5/21/2009</a:t>
            </a:fld>
            <a:endParaRPr lang="en-CA"/>
          </a:p>
        </p:txBody>
      </p:sp>
      <p:sp>
        <p:nvSpPr>
          <p:cNvPr id="5" name="Footer Placeholder 4"/>
          <p:cNvSpPr>
            <a:spLocks noGrp="1"/>
          </p:cNvSpPr>
          <p:nvPr>
            <p:ph type="ftr" sz="quarter" idx="11"/>
          </p:nvPr>
        </p:nvSpPr>
        <p:spPr/>
        <p:txBody>
          <a:bodyPr/>
          <a:lstStyle>
            <a:lvl1pPr>
              <a:defRPr/>
            </a:lvl1pPr>
          </a:lstStyle>
          <a:p>
            <a:pPr>
              <a:defRPr/>
            </a:pPr>
            <a:endParaRPr lang="en-CA"/>
          </a:p>
        </p:txBody>
      </p:sp>
      <p:sp>
        <p:nvSpPr>
          <p:cNvPr id="6" name="Slide Number Placeholder 5"/>
          <p:cNvSpPr>
            <a:spLocks noGrp="1"/>
          </p:cNvSpPr>
          <p:nvPr>
            <p:ph type="sldNum" sz="quarter" idx="12"/>
          </p:nvPr>
        </p:nvSpPr>
        <p:spPr/>
        <p:txBody>
          <a:bodyPr/>
          <a:lstStyle>
            <a:lvl1pPr>
              <a:defRPr/>
            </a:lvl1pPr>
          </a:lstStyle>
          <a:p>
            <a:pPr>
              <a:defRPr/>
            </a:pPr>
            <a:fld id="{5CA9FE1F-DAA6-41B0-A536-5B51D27924D2}" type="slidenum">
              <a:rPr lang="en-CA"/>
              <a:pPr>
                <a:defRPr/>
              </a:pPr>
              <a:t>‹N°›</a:t>
            </a:fld>
            <a:endParaRPr lang="en-C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10"/>
          </p:nvPr>
        </p:nvSpPr>
        <p:spPr/>
        <p:txBody>
          <a:bodyPr/>
          <a:lstStyle>
            <a:lvl1pPr>
              <a:defRPr/>
            </a:lvl1pPr>
          </a:lstStyle>
          <a:p>
            <a:pPr>
              <a:defRPr/>
            </a:pPr>
            <a:fld id="{D6448E78-4A63-412A-AA1F-CF4860D5DAC2}" type="datetimeFigureOut">
              <a:rPr lang="en-US"/>
              <a:pPr>
                <a:defRPr/>
              </a:pPr>
              <a:t>5/21/2009</a:t>
            </a:fld>
            <a:endParaRPr lang="en-CA"/>
          </a:p>
        </p:txBody>
      </p:sp>
      <p:sp>
        <p:nvSpPr>
          <p:cNvPr id="5" name="Footer Placeholder 4"/>
          <p:cNvSpPr>
            <a:spLocks noGrp="1"/>
          </p:cNvSpPr>
          <p:nvPr>
            <p:ph type="ftr" sz="quarter" idx="11"/>
          </p:nvPr>
        </p:nvSpPr>
        <p:spPr/>
        <p:txBody>
          <a:bodyPr/>
          <a:lstStyle>
            <a:lvl1pPr>
              <a:defRPr/>
            </a:lvl1pPr>
          </a:lstStyle>
          <a:p>
            <a:pPr>
              <a:defRPr/>
            </a:pPr>
            <a:endParaRPr lang="en-CA"/>
          </a:p>
        </p:txBody>
      </p:sp>
      <p:sp>
        <p:nvSpPr>
          <p:cNvPr id="6" name="Slide Number Placeholder 5"/>
          <p:cNvSpPr>
            <a:spLocks noGrp="1"/>
          </p:cNvSpPr>
          <p:nvPr>
            <p:ph type="sldNum" sz="quarter" idx="12"/>
          </p:nvPr>
        </p:nvSpPr>
        <p:spPr/>
        <p:txBody>
          <a:bodyPr/>
          <a:lstStyle>
            <a:lvl1pPr>
              <a:defRPr/>
            </a:lvl1pPr>
          </a:lstStyle>
          <a:p>
            <a:pPr>
              <a:defRPr/>
            </a:pPr>
            <a:fld id="{E390FD20-578E-4F22-9E6E-4C1ACE8E07CC}" type="slidenum">
              <a:rPr lang="en-CA"/>
              <a:pPr>
                <a:defRPr/>
              </a:pPr>
              <a:t>‹N°›</a:t>
            </a:fld>
            <a:endParaRPr lang="en-C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C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10"/>
          </p:nvPr>
        </p:nvSpPr>
        <p:spPr/>
        <p:txBody>
          <a:bodyPr/>
          <a:lstStyle>
            <a:lvl1pPr>
              <a:defRPr/>
            </a:lvl1pPr>
          </a:lstStyle>
          <a:p>
            <a:pPr>
              <a:defRPr/>
            </a:pPr>
            <a:fld id="{BA3D18E0-66F8-42A0-B452-04B531A0AA3E}" type="datetimeFigureOut">
              <a:rPr lang="en-US"/>
              <a:pPr>
                <a:defRPr/>
              </a:pPr>
              <a:t>5/21/2009</a:t>
            </a:fld>
            <a:endParaRPr lang="en-CA"/>
          </a:p>
        </p:txBody>
      </p:sp>
      <p:sp>
        <p:nvSpPr>
          <p:cNvPr id="5" name="Footer Placeholder 4"/>
          <p:cNvSpPr>
            <a:spLocks noGrp="1"/>
          </p:cNvSpPr>
          <p:nvPr>
            <p:ph type="ftr" sz="quarter" idx="11"/>
          </p:nvPr>
        </p:nvSpPr>
        <p:spPr/>
        <p:txBody>
          <a:bodyPr/>
          <a:lstStyle>
            <a:lvl1pPr>
              <a:defRPr/>
            </a:lvl1pPr>
          </a:lstStyle>
          <a:p>
            <a:pPr>
              <a:defRPr/>
            </a:pPr>
            <a:endParaRPr lang="en-CA"/>
          </a:p>
        </p:txBody>
      </p:sp>
      <p:sp>
        <p:nvSpPr>
          <p:cNvPr id="6" name="Slide Number Placeholder 5"/>
          <p:cNvSpPr>
            <a:spLocks noGrp="1"/>
          </p:cNvSpPr>
          <p:nvPr>
            <p:ph type="sldNum" sz="quarter" idx="12"/>
          </p:nvPr>
        </p:nvSpPr>
        <p:spPr/>
        <p:txBody>
          <a:bodyPr/>
          <a:lstStyle>
            <a:lvl1pPr>
              <a:defRPr/>
            </a:lvl1pPr>
          </a:lstStyle>
          <a:p>
            <a:pPr>
              <a:defRPr/>
            </a:pPr>
            <a:fld id="{B3A50744-5CB9-460B-92E9-0BA6EC13B37B}" type="slidenum">
              <a:rPr lang="en-CA"/>
              <a:pPr>
                <a:defRPr/>
              </a:pPr>
              <a:t>‹N°›</a:t>
            </a:fld>
            <a:endParaRPr lang="en-C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10"/>
          </p:nvPr>
        </p:nvSpPr>
        <p:spPr/>
        <p:txBody>
          <a:bodyPr/>
          <a:lstStyle>
            <a:lvl1pPr>
              <a:defRPr/>
            </a:lvl1pPr>
          </a:lstStyle>
          <a:p>
            <a:pPr>
              <a:defRPr/>
            </a:pPr>
            <a:fld id="{97510368-9F6A-4975-A2A6-A5034C94760E}" type="datetimeFigureOut">
              <a:rPr lang="en-US"/>
              <a:pPr>
                <a:defRPr/>
              </a:pPr>
              <a:t>5/21/2009</a:t>
            </a:fld>
            <a:endParaRPr lang="en-CA"/>
          </a:p>
        </p:txBody>
      </p:sp>
      <p:sp>
        <p:nvSpPr>
          <p:cNvPr id="5" name="Footer Placeholder 4"/>
          <p:cNvSpPr>
            <a:spLocks noGrp="1"/>
          </p:cNvSpPr>
          <p:nvPr>
            <p:ph type="ftr" sz="quarter" idx="11"/>
          </p:nvPr>
        </p:nvSpPr>
        <p:spPr/>
        <p:txBody>
          <a:bodyPr/>
          <a:lstStyle>
            <a:lvl1pPr>
              <a:defRPr/>
            </a:lvl1pPr>
          </a:lstStyle>
          <a:p>
            <a:pPr>
              <a:defRPr/>
            </a:pPr>
            <a:endParaRPr lang="en-CA"/>
          </a:p>
        </p:txBody>
      </p:sp>
      <p:sp>
        <p:nvSpPr>
          <p:cNvPr id="6" name="Slide Number Placeholder 5"/>
          <p:cNvSpPr>
            <a:spLocks noGrp="1"/>
          </p:cNvSpPr>
          <p:nvPr>
            <p:ph type="sldNum" sz="quarter" idx="12"/>
          </p:nvPr>
        </p:nvSpPr>
        <p:spPr/>
        <p:txBody>
          <a:bodyPr/>
          <a:lstStyle>
            <a:lvl1pPr>
              <a:defRPr/>
            </a:lvl1pPr>
          </a:lstStyle>
          <a:p>
            <a:pPr>
              <a:defRPr/>
            </a:pPr>
            <a:fld id="{21930DC3-9BF5-4E9F-A846-B654DEDA2881}" type="slidenum">
              <a:rPr lang="en-CA"/>
              <a:pPr>
                <a:defRPr/>
              </a:pPr>
              <a:t>‹N°›</a:t>
            </a:fld>
            <a:endParaRPr lang="en-C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C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05D6BDDD-6F73-4326-83DF-CF250FD8F18E}" type="datetimeFigureOut">
              <a:rPr lang="en-US"/>
              <a:pPr>
                <a:defRPr/>
              </a:pPr>
              <a:t>5/21/2009</a:t>
            </a:fld>
            <a:endParaRPr lang="en-CA"/>
          </a:p>
        </p:txBody>
      </p:sp>
      <p:sp>
        <p:nvSpPr>
          <p:cNvPr id="5" name="Footer Placeholder 4"/>
          <p:cNvSpPr>
            <a:spLocks noGrp="1"/>
          </p:cNvSpPr>
          <p:nvPr>
            <p:ph type="ftr" sz="quarter" idx="11"/>
          </p:nvPr>
        </p:nvSpPr>
        <p:spPr/>
        <p:txBody>
          <a:bodyPr/>
          <a:lstStyle>
            <a:lvl1pPr>
              <a:defRPr/>
            </a:lvl1pPr>
          </a:lstStyle>
          <a:p>
            <a:pPr>
              <a:defRPr/>
            </a:pPr>
            <a:endParaRPr lang="en-CA"/>
          </a:p>
        </p:txBody>
      </p:sp>
      <p:sp>
        <p:nvSpPr>
          <p:cNvPr id="6" name="Slide Number Placeholder 5"/>
          <p:cNvSpPr>
            <a:spLocks noGrp="1"/>
          </p:cNvSpPr>
          <p:nvPr>
            <p:ph type="sldNum" sz="quarter" idx="12"/>
          </p:nvPr>
        </p:nvSpPr>
        <p:spPr/>
        <p:txBody>
          <a:bodyPr/>
          <a:lstStyle>
            <a:lvl1pPr>
              <a:defRPr/>
            </a:lvl1pPr>
          </a:lstStyle>
          <a:p>
            <a:pPr>
              <a:defRPr/>
            </a:pPr>
            <a:fld id="{D0CC12AA-3575-45D2-82D0-D4824A3485A1}" type="slidenum">
              <a:rPr lang="en-CA"/>
              <a:pPr>
                <a:defRPr/>
              </a:pPr>
              <a:t>‹N°›</a:t>
            </a:fld>
            <a:endParaRPr lang="en-C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5" name="Date Placeholder 3"/>
          <p:cNvSpPr>
            <a:spLocks noGrp="1"/>
          </p:cNvSpPr>
          <p:nvPr>
            <p:ph type="dt" sz="half" idx="10"/>
          </p:nvPr>
        </p:nvSpPr>
        <p:spPr/>
        <p:txBody>
          <a:bodyPr/>
          <a:lstStyle>
            <a:lvl1pPr>
              <a:defRPr/>
            </a:lvl1pPr>
          </a:lstStyle>
          <a:p>
            <a:pPr>
              <a:defRPr/>
            </a:pPr>
            <a:fld id="{74ADEF85-327B-4DA0-BB56-B35107404CF3}" type="datetimeFigureOut">
              <a:rPr lang="en-US"/>
              <a:pPr>
                <a:defRPr/>
              </a:pPr>
              <a:t>5/21/2009</a:t>
            </a:fld>
            <a:endParaRPr lang="en-CA"/>
          </a:p>
        </p:txBody>
      </p:sp>
      <p:sp>
        <p:nvSpPr>
          <p:cNvPr id="6" name="Footer Placeholder 4"/>
          <p:cNvSpPr>
            <a:spLocks noGrp="1"/>
          </p:cNvSpPr>
          <p:nvPr>
            <p:ph type="ftr" sz="quarter" idx="11"/>
          </p:nvPr>
        </p:nvSpPr>
        <p:spPr/>
        <p:txBody>
          <a:bodyPr/>
          <a:lstStyle>
            <a:lvl1pPr>
              <a:defRPr/>
            </a:lvl1pPr>
          </a:lstStyle>
          <a:p>
            <a:pPr>
              <a:defRPr/>
            </a:pPr>
            <a:endParaRPr lang="en-CA"/>
          </a:p>
        </p:txBody>
      </p:sp>
      <p:sp>
        <p:nvSpPr>
          <p:cNvPr id="7" name="Slide Number Placeholder 5"/>
          <p:cNvSpPr>
            <a:spLocks noGrp="1"/>
          </p:cNvSpPr>
          <p:nvPr>
            <p:ph type="sldNum" sz="quarter" idx="12"/>
          </p:nvPr>
        </p:nvSpPr>
        <p:spPr/>
        <p:txBody>
          <a:bodyPr/>
          <a:lstStyle>
            <a:lvl1pPr>
              <a:defRPr/>
            </a:lvl1pPr>
          </a:lstStyle>
          <a:p>
            <a:pPr>
              <a:defRPr/>
            </a:pPr>
            <a:fld id="{94C3621D-5BCC-48B1-B365-B9E1E51AF818}" type="slidenum">
              <a:rPr lang="en-CA"/>
              <a:pPr>
                <a:defRPr/>
              </a:pPr>
              <a:t>‹N°›</a:t>
            </a:fld>
            <a:endParaRPr lang="en-C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C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7" name="Date Placeholder 3"/>
          <p:cNvSpPr>
            <a:spLocks noGrp="1"/>
          </p:cNvSpPr>
          <p:nvPr>
            <p:ph type="dt" sz="half" idx="10"/>
          </p:nvPr>
        </p:nvSpPr>
        <p:spPr/>
        <p:txBody>
          <a:bodyPr/>
          <a:lstStyle>
            <a:lvl1pPr>
              <a:defRPr/>
            </a:lvl1pPr>
          </a:lstStyle>
          <a:p>
            <a:pPr>
              <a:defRPr/>
            </a:pPr>
            <a:fld id="{D2560740-F241-4E21-B9ED-C26CFB8DFFDB}" type="datetimeFigureOut">
              <a:rPr lang="en-US"/>
              <a:pPr>
                <a:defRPr/>
              </a:pPr>
              <a:t>5/21/2009</a:t>
            </a:fld>
            <a:endParaRPr lang="en-CA"/>
          </a:p>
        </p:txBody>
      </p:sp>
      <p:sp>
        <p:nvSpPr>
          <p:cNvPr id="8" name="Footer Placeholder 4"/>
          <p:cNvSpPr>
            <a:spLocks noGrp="1"/>
          </p:cNvSpPr>
          <p:nvPr>
            <p:ph type="ftr" sz="quarter" idx="11"/>
          </p:nvPr>
        </p:nvSpPr>
        <p:spPr/>
        <p:txBody>
          <a:bodyPr/>
          <a:lstStyle>
            <a:lvl1pPr>
              <a:defRPr/>
            </a:lvl1pPr>
          </a:lstStyle>
          <a:p>
            <a:pPr>
              <a:defRPr/>
            </a:pPr>
            <a:endParaRPr lang="en-CA"/>
          </a:p>
        </p:txBody>
      </p:sp>
      <p:sp>
        <p:nvSpPr>
          <p:cNvPr id="9" name="Slide Number Placeholder 5"/>
          <p:cNvSpPr>
            <a:spLocks noGrp="1"/>
          </p:cNvSpPr>
          <p:nvPr>
            <p:ph type="sldNum" sz="quarter" idx="12"/>
          </p:nvPr>
        </p:nvSpPr>
        <p:spPr/>
        <p:txBody>
          <a:bodyPr/>
          <a:lstStyle>
            <a:lvl1pPr>
              <a:defRPr/>
            </a:lvl1pPr>
          </a:lstStyle>
          <a:p>
            <a:pPr>
              <a:defRPr/>
            </a:pPr>
            <a:fld id="{A5B160C1-0023-4B57-8FF4-14AD7DABC3B2}" type="slidenum">
              <a:rPr lang="en-CA"/>
              <a:pPr>
                <a:defRPr/>
              </a:pPr>
              <a:t>‹N°›</a:t>
            </a:fld>
            <a:endParaRPr lang="en-C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Date Placeholder 3"/>
          <p:cNvSpPr>
            <a:spLocks noGrp="1"/>
          </p:cNvSpPr>
          <p:nvPr>
            <p:ph type="dt" sz="half" idx="10"/>
          </p:nvPr>
        </p:nvSpPr>
        <p:spPr/>
        <p:txBody>
          <a:bodyPr/>
          <a:lstStyle>
            <a:lvl1pPr>
              <a:defRPr/>
            </a:lvl1pPr>
          </a:lstStyle>
          <a:p>
            <a:pPr>
              <a:defRPr/>
            </a:pPr>
            <a:fld id="{785A1BCE-BB4C-4BA3-AF1B-6E1CC1B15254}" type="datetimeFigureOut">
              <a:rPr lang="en-US"/>
              <a:pPr>
                <a:defRPr/>
              </a:pPr>
              <a:t>5/21/2009</a:t>
            </a:fld>
            <a:endParaRPr lang="en-CA"/>
          </a:p>
        </p:txBody>
      </p:sp>
      <p:sp>
        <p:nvSpPr>
          <p:cNvPr id="4" name="Footer Placeholder 4"/>
          <p:cNvSpPr>
            <a:spLocks noGrp="1"/>
          </p:cNvSpPr>
          <p:nvPr>
            <p:ph type="ftr" sz="quarter" idx="11"/>
          </p:nvPr>
        </p:nvSpPr>
        <p:spPr/>
        <p:txBody>
          <a:bodyPr/>
          <a:lstStyle>
            <a:lvl1pPr>
              <a:defRPr/>
            </a:lvl1pPr>
          </a:lstStyle>
          <a:p>
            <a:pPr>
              <a:defRPr/>
            </a:pPr>
            <a:endParaRPr lang="en-CA"/>
          </a:p>
        </p:txBody>
      </p:sp>
      <p:sp>
        <p:nvSpPr>
          <p:cNvPr id="5" name="Slide Number Placeholder 5"/>
          <p:cNvSpPr>
            <a:spLocks noGrp="1"/>
          </p:cNvSpPr>
          <p:nvPr>
            <p:ph type="sldNum" sz="quarter" idx="12"/>
          </p:nvPr>
        </p:nvSpPr>
        <p:spPr/>
        <p:txBody>
          <a:bodyPr/>
          <a:lstStyle>
            <a:lvl1pPr>
              <a:defRPr/>
            </a:lvl1pPr>
          </a:lstStyle>
          <a:p>
            <a:pPr>
              <a:defRPr/>
            </a:pPr>
            <a:fld id="{9A387673-583A-4D98-A0D4-CBD83083322F}" type="slidenum">
              <a:rPr lang="en-CA"/>
              <a:pPr>
                <a:defRPr/>
              </a:pPr>
              <a:t>‹N°›</a:t>
            </a:fld>
            <a:endParaRPr lang="en-C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9A34AA67-CEBB-4D66-B6C3-7B41B297E2F7}" type="datetimeFigureOut">
              <a:rPr lang="en-US"/>
              <a:pPr>
                <a:defRPr/>
              </a:pPr>
              <a:t>5/21/2009</a:t>
            </a:fld>
            <a:endParaRPr lang="en-CA"/>
          </a:p>
        </p:txBody>
      </p:sp>
      <p:sp>
        <p:nvSpPr>
          <p:cNvPr id="3" name="Footer Placeholder 4"/>
          <p:cNvSpPr>
            <a:spLocks noGrp="1"/>
          </p:cNvSpPr>
          <p:nvPr>
            <p:ph type="ftr" sz="quarter" idx="11"/>
          </p:nvPr>
        </p:nvSpPr>
        <p:spPr/>
        <p:txBody>
          <a:bodyPr/>
          <a:lstStyle>
            <a:lvl1pPr>
              <a:defRPr/>
            </a:lvl1pPr>
          </a:lstStyle>
          <a:p>
            <a:pPr>
              <a:defRPr/>
            </a:pPr>
            <a:endParaRPr lang="en-CA"/>
          </a:p>
        </p:txBody>
      </p:sp>
      <p:sp>
        <p:nvSpPr>
          <p:cNvPr id="4" name="Slide Number Placeholder 5"/>
          <p:cNvSpPr>
            <a:spLocks noGrp="1"/>
          </p:cNvSpPr>
          <p:nvPr>
            <p:ph type="sldNum" sz="quarter" idx="12"/>
          </p:nvPr>
        </p:nvSpPr>
        <p:spPr/>
        <p:txBody>
          <a:bodyPr/>
          <a:lstStyle>
            <a:lvl1pPr>
              <a:defRPr/>
            </a:lvl1pPr>
          </a:lstStyle>
          <a:p>
            <a:pPr>
              <a:defRPr/>
            </a:pPr>
            <a:fld id="{DC72A127-669B-4D38-B6A7-71DA2EF64071}" type="slidenum">
              <a:rPr lang="en-CA"/>
              <a:pPr>
                <a:defRPr/>
              </a:pPr>
              <a:t>‹N°›</a:t>
            </a:fld>
            <a:endParaRPr lang="en-C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C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0569145D-7302-45B4-90E7-E4F4A3473485}" type="datetimeFigureOut">
              <a:rPr lang="en-US"/>
              <a:pPr>
                <a:defRPr/>
              </a:pPr>
              <a:t>5/21/2009</a:t>
            </a:fld>
            <a:endParaRPr lang="en-CA"/>
          </a:p>
        </p:txBody>
      </p:sp>
      <p:sp>
        <p:nvSpPr>
          <p:cNvPr id="6" name="Footer Placeholder 4"/>
          <p:cNvSpPr>
            <a:spLocks noGrp="1"/>
          </p:cNvSpPr>
          <p:nvPr>
            <p:ph type="ftr" sz="quarter" idx="11"/>
          </p:nvPr>
        </p:nvSpPr>
        <p:spPr/>
        <p:txBody>
          <a:bodyPr/>
          <a:lstStyle>
            <a:lvl1pPr>
              <a:defRPr/>
            </a:lvl1pPr>
          </a:lstStyle>
          <a:p>
            <a:pPr>
              <a:defRPr/>
            </a:pPr>
            <a:endParaRPr lang="en-CA"/>
          </a:p>
        </p:txBody>
      </p:sp>
      <p:sp>
        <p:nvSpPr>
          <p:cNvPr id="7" name="Slide Number Placeholder 5"/>
          <p:cNvSpPr>
            <a:spLocks noGrp="1"/>
          </p:cNvSpPr>
          <p:nvPr>
            <p:ph type="sldNum" sz="quarter" idx="12"/>
          </p:nvPr>
        </p:nvSpPr>
        <p:spPr/>
        <p:txBody>
          <a:bodyPr/>
          <a:lstStyle>
            <a:lvl1pPr>
              <a:defRPr/>
            </a:lvl1pPr>
          </a:lstStyle>
          <a:p>
            <a:pPr>
              <a:defRPr/>
            </a:pPr>
            <a:fld id="{D9A46F43-E1E1-44F5-8B91-09F5654DF303}" type="slidenum">
              <a:rPr lang="en-CA"/>
              <a:pPr>
                <a:defRPr/>
              </a:pPr>
              <a:t>‹N°›</a:t>
            </a:fld>
            <a:endParaRPr lang="en-C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CA"/>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CA"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14626FB5-4FEA-4A70-9E9A-88A85E41363C}" type="datetimeFigureOut">
              <a:rPr lang="en-US"/>
              <a:pPr>
                <a:defRPr/>
              </a:pPr>
              <a:t>5/21/2009</a:t>
            </a:fld>
            <a:endParaRPr lang="en-CA"/>
          </a:p>
        </p:txBody>
      </p:sp>
      <p:sp>
        <p:nvSpPr>
          <p:cNvPr id="6" name="Footer Placeholder 4"/>
          <p:cNvSpPr>
            <a:spLocks noGrp="1"/>
          </p:cNvSpPr>
          <p:nvPr>
            <p:ph type="ftr" sz="quarter" idx="11"/>
          </p:nvPr>
        </p:nvSpPr>
        <p:spPr/>
        <p:txBody>
          <a:bodyPr/>
          <a:lstStyle>
            <a:lvl1pPr>
              <a:defRPr/>
            </a:lvl1pPr>
          </a:lstStyle>
          <a:p>
            <a:pPr>
              <a:defRPr/>
            </a:pPr>
            <a:endParaRPr lang="en-CA"/>
          </a:p>
        </p:txBody>
      </p:sp>
      <p:sp>
        <p:nvSpPr>
          <p:cNvPr id="7" name="Slide Number Placeholder 5"/>
          <p:cNvSpPr>
            <a:spLocks noGrp="1"/>
          </p:cNvSpPr>
          <p:nvPr>
            <p:ph type="sldNum" sz="quarter" idx="12"/>
          </p:nvPr>
        </p:nvSpPr>
        <p:spPr/>
        <p:txBody>
          <a:bodyPr/>
          <a:lstStyle>
            <a:lvl1pPr>
              <a:defRPr/>
            </a:lvl1pPr>
          </a:lstStyle>
          <a:p>
            <a:pPr>
              <a:defRPr/>
            </a:pPr>
            <a:fld id="{91B6FA5D-2D11-4134-AA4C-44FE3B79E02D}" type="slidenum">
              <a:rPr lang="en-CA"/>
              <a:pPr>
                <a:defRPr/>
              </a:pPr>
              <a:t>‹N°›</a:t>
            </a:fld>
            <a:endParaRPr lang="en-C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en-CA"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defRPr>
            </a:lvl1pPr>
          </a:lstStyle>
          <a:p>
            <a:pPr>
              <a:defRPr/>
            </a:pPr>
            <a:fld id="{D23ACE27-0A42-46B9-96F2-5A2D0E9D3772}" type="datetimeFigureOut">
              <a:rPr lang="en-US"/>
              <a:pPr>
                <a:defRPr/>
              </a:pPr>
              <a:t>5/21/2009</a:t>
            </a:fld>
            <a:endParaRPr lang="en-C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n-CA"/>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defRPr>
            </a:lvl1pPr>
          </a:lstStyle>
          <a:p>
            <a:pPr>
              <a:defRPr/>
            </a:pPr>
            <a:fld id="{9E4CB53D-E8D4-4861-B7E0-3033BD7EA8FD}" type="slidenum">
              <a:rPr lang="en-CA"/>
              <a:pPr>
                <a:defRPr/>
              </a:pPr>
              <a:t>‹N°›</a:t>
            </a:fld>
            <a:endParaRPr lang="en-CA"/>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Title 1"/>
          <p:cNvSpPr>
            <a:spLocks noGrp="1"/>
          </p:cNvSpPr>
          <p:nvPr>
            <p:ph type="ctrTitle"/>
          </p:nvPr>
        </p:nvSpPr>
        <p:spPr>
          <a:xfrm>
            <a:off x="685800" y="1357313"/>
            <a:ext cx="7772400" cy="1470025"/>
          </a:xfrm>
        </p:spPr>
        <p:txBody>
          <a:bodyPr/>
          <a:lstStyle/>
          <a:p>
            <a:pPr eaLnBrk="1" hangingPunct="1"/>
            <a:r>
              <a:rPr lang="en-CA" smtClean="0">
                <a:solidFill>
                  <a:srgbClr val="0070C0"/>
                </a:solidFill>
              </a:rPr>
              <a:t>RCAA2 versus RDA</a:t>
            </a:r>
          </a:p>
        </p:txBody>
      </p:sp>
      <p:sp>
        <p:nvSpPr>
          <p:cNvPr id="13314" name="Freeform 1027"/>
          <p:cNvSpPr>
            <a:spLocks/>
          </p:cNvSpPr>
          <p:nvPr/>
        </p:nvSpPr>
        <p:spPr bwMode="auto">
          <a:xfrm>
            <a:off x="1000125" y="28575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
        <p:nvSpPr>
          <p:cNvPr id="13315" name="Rectangle 5"/>
          <p:cNvSpPr>
            <a:spLocks noChangeArrowheads="1"/>
          </p:cNvSpPr>
          <p:nvPr/>
        </p:nvSpPr>
        <p:spPr bwMode="auto">
          <a:xfrm>
            <a:off x="685800" y="3357563"/>
            <a:ext cx="7772400" cy="2357437"/>
          </a:xfrm>
          <a:prstGeom prst="rect">
            <a:avLst/>
          </a:prstGeom>
          <a:noFill/>
          <a:ln w="9525">
            <a:noFill/>
            <a:miter lim="800000"/>
            <a:headEnd/>
            <a:tailEnd/>
          </a:ln>
        </p:spPr>
        <p:txBody>
          <a:bodyPr anchor="ctr"/>
          <a:lstStyle/>
          <a:p>
            <a:pPr algn="ctr"/>
            <a:r>
              <a:rPr lang="en-US" sz="2400">
                <a:solidFill>
                  <a:srgbClr val="0070C0"/>
                </a:solidFill>
                <a:latin typeface="Calibri" pitchFamily="34" charset="0"/>
              </a:rPr>
              <a:t>Présentation donnée à la journée pré-congrès CLA</a:t>
            </a:r>
          </a:p>
          <a:p>
            <a:pPr algn="ctr"/>
            <a:r>
              <a:rPr lang="en-US" sz="2400" i="1">
                <a:solidFill>
                  <a:srgbClr val="0070C0"/>
                </a:solidFill>
                <a:latin typeface="Calibri" pitchFamily="34" charset="0"/>
              </a:rPr>
              <a:t>From Rules to Entities: Cataloguing with RDA</a:t>
            </a:r>
          </a:p>
          <a:p>
            <a:pPr algn="ctr"/>
            <a:r>
              <a:rPr lang="en-US" sz="2400">
                <a:solidFill>
                  <a:srgbClr val="0070C0"/>
                </a:solidFill>
                <a:latin typeface="Calibri" pitchFamily="34" charset="0"/>
              </a:rPr>
              <a:t>29 mai 2009</a:t>
            </a:r>
          </a:p>
          <a:p>
            <a:pPr algn="ctr"/>
            <a:endParaRPr lang="en-US" sz="2400">
              <a:solidFill>
                <a:srgbClr val="0070C0"/>
              </a:solidFill>
              <a:latin typeface="Calibri" pitchFamily="34" charset="0"/>
            </a:endParaRPr>
          </a:p>
          <a:p>
            <a:pPr algn="ctr"/>
            <a:r>
              <a:rPr lang="en-US" sz="2400">
                <a:solidFill>
                  <a:srgbClr val="0070C0"/>
                </a:solidFill>
                <a:latin typeface="Calibri" pitchFamily="34" charset="0"/>
              </a:rPr>
              <a:t> par</a:t>
            </a:r>
          </a:p>
          <a:p>
            <a:pPr algn="ctr"/>
            <a:r>
              <a:rPr lang="en-US" sz="2800">
                <a:solidFill>
                  <a:srgbClr val="0070C0"/>
                </a:solidFill>
                <a:latin typeface="Calibri" pitchFamily="34" charset="0"/>
              </a:rPr>
              <a:t>Tom Delsey</a:t>
            </a:r>
          </a:p>
          <a:p>
            <a:pPr algn="ctr"/>
            <a:r>
              <a:rPr lang="en-US" sz="2400">
                <a:solidFill>
                  <a:srgbClr val="0070C0"/>
                </a:solidFill>
                <a:latin typeface="Calibri" pitchFamily="34" charset="0"/>
              </a:rPr>
              <a:t>(traduction française par Nathalie Ébacher, BAnQ)</a:t>
            </a:r>
            <a:endParaRPr lang="en-CA" sz="2400">
              <a:solidFill>
                <a:srgbClr val="0070C0"/>
              </a:solidFill>
              <a:latin typeface="Calibri" pitchFamily="34"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eaLnBrk="1" hangingPunct="1">
              <a:lnSpc>
                <a:spcPct val="90000"/>
              </a:lnSpc>
            </a:pPr>
            <a:r>
              <a:rPr lang="en-CA" sz="2400" smtClean="0"/>
              <a:t>Éléments transcrits à partir de la source</a:t>
            </a:r>
          </a:p>
          <a:p>
            <a:pPr lvl="1" eaLnBrk="1" hangingPunct="1">
              <a:lnSpc>
                <a:spcPct val="90000"/>
              </a:lnSpc>
            </a:pPr>
            <a:r>
              <a:rPr lang="en-CA" sz="2000" smtClean="0"/>
              <a:t>titre, mention de responsabilité, mention d’édition, etc.</a:t>
            </a:r>
          </a:p>
          <a:p>
            <a:pPr eaLnBrk="1" hangingPunct="1">
              <a:lnSpc>
                <a:spcPct val="90000"/>
              </a:lnSpc>
            </a:pPr>
            <a:r>
              <a:rPr lang="en-CA" sz="2400" smtClean="0"/>
              <a:t>Modification des données transcrites</a:t>
            </a:r>
          </a:p>
          <a:p>
            <a:pPr lvl="1" eaLnBrk="1" hangingPunct="1">
              <a:lnSpc>
                <a:spcPct val="90000"/>
              </a:lnSpc>
            </a:pPr>
            <a:r>
              <a:rPr lang="en-CA" sz="2000" smtClean="0"/>
              <a:t>majuscules, accents, symboles, espacement des initiales et acronymes</a:t>
            </a:r>
          </a:p>
          <a:p>
            <a:pPr eaLnBrk="1" hangingPunct="1">
              <a:lnSpc>
                <a:spcPct val="90000"/>
              </a:lnSpc>
            </a:pPr>
            <a:r>
              <a:rPr lang="en-CA" sz="2400" smtClean="0"/>
              <a:t>Abréviation</a:t>
            </a:r>
          </a:p>
          <a:p>
            <a:pPr lvl="1" eaLnBrk="1" hangingPunct="1">
              <a:lnSpc>
                <a:spcPct val="90000"/>
              </a:lnSpc>
            </a:pPr>
            <a:r>
              <a:rPr lang="en-CA" sz="2000" smtClean="0"/>
              <a:t>RCAA2 permet d’utiliser des abréviations avec certains éléments transcrits (p.ex., mention d’édition, numérotation, lieu de publication, distribution, etc., collection)</a:t>
            </a:r>
          </a:p>
          <a:p>
            <a:pPr lvl="1" eaLnBrk="1" hangingPunct="1">
              <a:lnSpc>
                <a:spcPct val="90000"/>
              </a:lnSpc>
            </a:pPr>
            <a:r>
              <a:rPr lang="en-CA" sz="2000" smtClean="0">
                <a:solidFill>
                  <a:srgbClr val="0070C0"/>
                </a:solidFill>
              </a:rPr>
              <a:t>RDA permet d’utiliser des abréviations avec les éléments transcrits seulement si les données apparaissent dans une forme abrégée dans la source</a:t>
            </a:r>
          </a:p>
          <a:p>
            <a:pPr eaLnBrk="1" hangingPunct="1">
              <a:lnSpc>
                <a:spcPct val="90000"/>
              </a:lnSpc>
            </a:pPr>
            <a:r>
              <a:rPr lang="en-CA" sz="2400" smtClean="0"/>
              <a:t>Inexactitudes</a:t>
            </a:r>
          </a:p>
          <a:p>
            <a:pPr lvl="1" eaLnBrk="1" hangingPunct="1">
              <a:lnSpc>
                <a:spcPct val="90000"/>
              </a:lnSpc>
            </a:pPr>
            <a:r>
              <a:rPr lang="en-CA" sz="2000" smtClean="0"/>
              <a:t>RCAA2 permet de corriger des inexactitudes dans les éléments transcrits</a:t>
            </a:r>
          </a:p>
          <a:p>
            <a:pPr lvl="1" eaLnBrk="1" hangingPunct="1">
              <a:lnSpc>
                <a:spcPct val="90000"/>
              </a:lnSpc>
            </a:pPr>
            <a:r>
              <a:rPr lang="en-CA" sz="2000" smtClean="0">
                <a:solidFill>
                  <a:srgbClr val="0070C0"/>
                </a:solidFill>
              </a:rPr>
              <a:t>RDA demande d’inscrire les inexactitudes telles qu’elles apparaissent dans la source</a:t>
            </a:r>
          </a:p>
        </p:txBody>
      </p:sp>
      <p:sp>
        <p:nvSpPr>
          <p:cNvPr id="4" name="Title 1"/>
          <p:cNvSpPr txBox="1">
            <a:spLocks/>
          </p:cNvSpPr>
          <p:nvPr/>
        </p:nvSpPr>
        <p:spPr>
          <a:xfrm>
            <a:off x="457200" y="428625"/>
            <a:ext cx="8229600" cy="785813"/>
          </a:xfrm>
          <a:prstGeom prst="rect">
            <a:avLst/>
          </a:prstGeom>
        </p:spPr>
        <p:txBody>
          <a:bodyPr>
            <a:normAutofit/>
          </a:bodyPr>
          <a:lstStyle/>
          <a:p>
            <a:pPr fontAlgn="auto">
              <a:spcAft>
                <a:spcPts val="0"/>
              </a:spcAft>
              <a:defRPr/>
            </a:pPr>
            <a:r>
              <a:rPr lang="en-CA" sz="4000" dirty="0">
                <a:solidFill>
                  <a:srgbClr val="0070C0"/>
                </a:solidFill>
                <a:latin typeface="+mj-lt"/>
                <a:ea typeface="+mj-ea"/>
                <a:cs typeface="+mj-cs"/>
              </a:rPr>
              <a:t>Transcription</a:t>
            </a:r>
          </a:p>
        </p:txBody>
      </p:sp>
      <p:sp>
        <p:nvSpPr>
          <p:cNvPr id="22531"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up)">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wipe(up)">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1"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wipe(up)">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1"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wipe(up)">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1"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wipe(up)">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22" presetClass="entr" presetSubtype="1"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wipe(up)">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22" presetClass="entr" presetSubtype="1"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wipe(up)">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22" presetClass="entr" presetSubtype="1"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wipe(up)">
                                      <p:cBhvr>
                                        <p:cTn id="42" dur="50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22" presetClass="entr" presetSubtype="1" fill="hold" grpId="0"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wipe(up)">
                                      <p:cBhvr>
                                        <p:cTn id="47" dur="500"/>
                                        <p:tgtEl>
                                          <p:spTgt spid="3">
                                            <p:txEl>
                                              <p:pRg st="8" end="8"/>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22" presetClass="entr" presetSubtype="1" fill="hold" grpId="0" nodeType="clickEffect">
                                  <p:stCondLst>
                                    <p:cond delay="0"/>
                                  </p:stCondLst>
                                  <p:childTnLst>
                                    <p:set>
                                      <p:cBhvr>
                                        <p:cTn id="51" dur="1" fill="hold">
                                          <p:stCondLst>
                                            <p:cond delay="0"/>
                                          </p:stCondLst>
                                        </p:cTn>
                                        <p:tgtEl>
                                          <p:spTgt spid="3">
                                            <p:txEl>
                                              <p:pRg st="9" end="9"/>
                                            </p:txEl>
                                          </p:spTgt>
                                        </p:tgtEl>
                                        <p:attrNameLst>
                                          <p:attrName>style.visibility</p:attrName>
                                        </p:attrNameLst>
                                      </p:cBhvr>
                                      <p:to>
                                        <p:strVal val="visible"/>
                                      </p:to>
                                    </p:set>
                                    <p:animEffect transition="in" filter="wipe(up)">
                                      <p:cBhvr>
                                        <p:cTn id="52" dur="50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4000">
                <a:solidFill>
                  <a:srgbClr val="0070C0"/>
                </a:solidFill>
                <a:latin typeface="Calibri" pitchFamily="34" charset="0"/>
              </a:rPr>
              <a:t>Règle de trois</a:t>
            </a:r>
          </a:p>
        </p:txBody>
      </p:sp>
      <p:sp>
        <p:nvSpPr>
          <p:cNvPr id="23554"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
        <p:nvSpPr>
          <p:cNvPr id="7" name="Content Placeholder 6"/>
          <p:cNvSpPr>
            <a:spLocks noGrp="1"/>
          </p:cNvSpPr>
          <p:nvPr>
            <p:ph idx="1"/>
          </p:nvPr>
        </p:nvSpPr>
        <p:spPr>
          <a:xfrm>
            <a:off x="457200" y="1600200"/>
            <a:ext cx="8229600" cy="4757738"/>
          </a:xfrm>
        </p:spPr>
        <p:txBody>
          <a:bodyPr/>
          <a:lstStyle/>
          <a:p>
            <a:pPr eaLnBrk="1" hangingPunct="1">
              <a:lnSpc>
                <a:spcPct val="90000"/>
              </a:lnSpc>
            </a:pPr>
            <a:r>
              <a:rPr lang="en-CA" sz="2400" smtClean="0"/>
              <a:t>Ouvrages à responsabilités multiples</a:t>
            </a:r>
          </a:p>
          <a:p>
            <a:pPr lvl="1" eaLnBrk="1" hangingPunct="1">
              <a:lnSpc>
                <a:spcPct val="90000"/>
              </a:lnSpc>
            </a:pPr>
            <a:r>
              <a:rPr lang="en-CA" sz="2000" smtClean="0"/>
              <a:t>RCAA2:  vedette prise au titre si la responsabilité est partagée entre plus de trois personnes ou collectivités </a:t>
            </a:r>
          </a:p>
          <a:p>
            <a:pPr lvl="1" eaLnBrk="1" hangingPunct="1">
              <a:lnSpc>
                <a:spcPct val="90000"/>
              </a:lnSpc>
            </a:pPr>
            <a:r>
              <a:rPr lang="en-CA" sz="2000" smtClean="0">
                <a:solidFill>
                  <a:srgbClr val="0070C0"/>
                </a:solidFill>
              </a:rPr>
              <a:t>RDA:  vedette à la première personne, famille ou collectivité nommée comme principale responsable  (ou la première nommée si la responsabilité principale n’est pas indiquée)</a:t>
            </a:r>
          </a:p>
          <a:p>
            <a:pPr eaLnBrk="1" hangingPunct="1">
              <a:lnSpc>
                <a:spcPct val="90000"/>
              </a:lnSpc>
            </a:pPr>
            <a:r>
              <a:rPr lang="en-CA" sz="2400" smtClean="0"/>
              <a:t>Recueils d’ouvrages par différentes personnes ou collectivités</a:t>
            </a:r>
          </a:p>
          <a:p>
            <a:pPr lvl="1" eaLnBrk="1" hangingPunct="1">
              <a:lnSpc>
                <a:spcPct val="90000"/>
              </a:lnSpc>
            </a:pPr>
            <a:r>
              <a:rPr lang="en-CA" sz="2000" smtClean="0"/>
              <a:t>RCAA2:  vedette prise à la première oeuvre mentionnée s’il n’y a pas de titre collectif (avec des vedettes secondaires s’il n’y a pas plus de trois oeuvres dans le recueil)</a:t>
            </a:r>
          </a:p>
          <a:p>
            <a:pPr lvl="1" eaLnBrk="1" hangingPunct="1">
              <a:lnSpc>
                <a:spcPct val="90000"/>
              </a:lnSpc>
            </a:pPr>
            <a:r>
              <a:rPr lang="en-CA" sz="2000" smtClean="0">
                <a:solidFill>
                  <a:srgbClr val="0070C0"/>
                </a:solidFill>
              </a:rPr>
              <a:t>RDA:  points d’accès séparés pour chaque oeuvre (et/ou titre créé pour le recueil)</a:t>
            </a:r>
          </a:p>
          <a:p>
            <a:pPr eaLnBrk="1" hangingPunct="1">
              <a:lnSpc>
                <a:spcPct val="90000"/>
              </a:lnSpc>
            </a:pPr>
            <a:r>
              <a:rPr lang="en-CA" sz="2400" smtClean="0"/>
              <a:t>Traités, etc.</a:t>
            </a:r>
          </a:p>
          <a:p>
            <a:pPr lvl="1" eaLnBrk="1" hangingPunct="1">
              <a:lnSpc>
                <a:spcPct val="90000"/>
              </a:lnSpc>
            </a:pPr>
            <a:r>
              <a:rPr lang="en-CA" sz="2000" smtClean="0"/>
              <a:t>RCAA2:  vedette prise au titre si plus de trois parties</a:t>
            </a:r>
          </a:p>
          <a:p>
            <a:pPr lvl="1" eaLnBrk="1" hangingPunct="1">
              <a:lnSpc>
                <a:spcPct val="90000"/>
              </a:lnSpc>
            </a:pPr>
            <a:r>
              <a:rPr lang="en-CA" sz="2000" smtClean="0">
                <a:solidFill>
                  <a:srgbClr val="0070C0"/>
                </a:solidFill>
              </a:rPr>
              <a:t>RDA:  vedette prise à la partie nommée en premier; au titre si la première partie ne peut être déterminée</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animEffect transition="in" filter="wipe(up)">
                                      <p:cBhvr>
                                        <p:cTn id="7" dur="500"/>
                                        <p:tgtEl>
                                          <p:spTgt spid="7">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7">
                                            <p:txEl>
                                              <p:pRg st="1" end="1"/>
                                            </p:txEl>
                                          </p:spTgt>
                                        </p:tgtEl>
                                        <p:attrNameLst>
                                          <p:attrName>style.visibility</p:attrName>
                                        </p:attrNameLst>
                                      </p:cBhvr>
                                      <p:to>
                                        <p:strVal val="visible"/>
                                      </p:to>
                                    </p:set>
                                    <p:animEffect transition="in" filter="wipe(up)">
                                      <p:cBhvr>
                                        <p:cTn id="12" dur="500"/>
                                        <p:tgtEl>
                                          <p:spTgt spid="7">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1" fill="hold" grpId="0" nodeType="clickEffect">
                                  <p:stCondLst>
                                    <p:cond delay="0"/>
                                  </p:stCondLst>
                                  <p:childTnLst>
                                    <p:set>
                                      <p:cBhvr>
                                        <p:cTn id="16" dur="1" fill="hold">
                                          <p:stCondLst>
                                            <p:cond delay="0"/>
                                          </p:stCondLst>
                                        </p:cTn>
                                        <p:tgtEl>
                                          <p:spTgt spid="7">
                                            <p:txEl>
                                              <p:pRg st="2" end="2"/>
                                            </p:txEl>
                                          </p:spTgt>
                                        </p:tgtEl>
                                        <p:attrNameLst>
                                          <p:attrName>style.visibility</p:attrName>
                                        </p:attrNameLst>
                                      </p:cBhvr>
                                      <p:to>
                                        <p:strVal val="visible"/>
                                      </p:to>
                                    </p:set>
                                    <p:animEffect transition="in" filter="wipe(up)">
                                      <p:cBhvr>
                                        <p:cTn id="17" dur="500"/>
                                        <p:tgtEl>
                                          <p:spTgt spid="7">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1" fill="hold" grpId="0" nodeType="clickEffect">
                                  <p:stCondLst>
                                    <p:cond delay="0"/>
                                  </p:stCondLst>
                                  <p:childTnLst>
                                    <p:set>
                                      <p:cBhvr>
                                        <p:cTn id="21" dur="1" fill="hold">
                                          <p:stCondLst>
                                            <p:cond delay="0"/>
                                          </p:stCondLst>
                                        </p:cTn>
                                        <p:tgtEl>
                                          <p:spTgt spid="7">
                                            <p:txEl>
                                              <p:pRg st="3" end="3"/>
                                            </p:txEl>
                                          </p:spTgt>
                                        </p:tgtEl>
                                        <p:attrNameLst>
                                          <p:attrName>style.visibility</p:attrName>
                                        </p:attrNameLst>
                                      </p:cBhvr>
                                      <p:to>
                                        <p:strVal val="visible"/>
                                      </p:to>
                                    </p:set>
                                    <p:animEffect transition="in" filter="wipe(up)">
                                      <p:cBhvr>
                                        <p:cTn id="22" dur="500"/>
                                        <p:tgtEl>
                                          <p:spTgt spid="7">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1" fill="hold" grpId="0" nodeType="clickEffect">
                                  <p:stCondLst>
                                    <p:cond delay="0"/>
                                  </p:stCondLst>
                                  <p:childTnLst>
                                    <p:set>
                                      <p:cBhvr>
                                        <p:cTn id="26" dur="1" fill="hold">
                                          <p:stCondLst>
                                            <p:cond delay="0"/>
                                          </p:stCondLst>
                                        </p:cTn>
                                        <p:tgtEl>
                                          <p:spTgt spid="7">
                                            <p:txEl>
                                              <p:pRg st="4" end="4"/>
                                            </p:txEl>
                                          </p:spTgt>
                                        </p:tgtEl>
                                        <p:attrNameLst>
                                          <p:attrName>style.visibility</p:attrName>
                                        </p:attrNameLst>
                                      </p:cBhvr>
                                      <p:to>
                                        <p:strVal val="visible"/>
                                      </p:to>
                                    </p:set>
                                    <p:animEffect transition="in" filter="wipe(up)">
                                      <p:cBhvr>
                                        <p:cTn id="27" dur="500"/>
                                        <p:tgtEl>
                                          <p:spTgt spid="7">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22" presetClass="entr" presetSubtype="1" fill="hold" grpId="0" nodeType="clickEffect">
                                  <p:stCondLst>
                                    <p:cond delay="0"/>
                                  </p:stCondLst>
                                  <p:childTnLst>
                                    <p:set>
                                      <p:cBhvr>
                                        <p:cTn id="31" dur="1" fill="hold">
                                          <p:stCondLst>
                                            <p:cond delay="0"/>
                                          </p:stCondLst>
                                        </p:cTn>
                                        <p:tgtEl>
                                          <p:spTgt spid="7">
                                            <p:txEl>
                                              <p:pRg st="5" end="5"/>
                                            </p:txEl>
                                          </p:spTgt>
                                        </p:tgtEl>
                                        <p:attrNameLst>
                                          <p:attrName>style.visibility</p:attrName>
                                        </p:attrNameLst>
                                      </p:cBhvr>
                                      <p:to>
                                        <p:strVal val="visible"/>
                                      </p:to>
                                    </p:set>
                                    <p:animEffect transition="in" filter="wipe(up)">
                                      <p:cBhvr>
                                        <p:cTn id="32" dur="500"/>
                                        <p:tgtEl>
                                          <p:spTgt spid="7">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22" presetClass="entr" presetSubtype="1" fill="hold" grpId="0" nodeType="clickEffect">
                                  <p:stCondLst>
                                    <p:cond delay="0"/>
                                  </p:stCondLst>
                                  <p:childTnLst>
                                    <p:set>
                                      <p:cBhvr>
                                        <p:cTn id="36" dur="1" fill="hold">
                                          <p:stCondLst>
                                            <p:cond delay="0"/>
                                          </p:stCondLst>
                                        </p:cTn>
                                        <p:tgtEl>
                                          <p:spTgt spid="7">
                                            <p:txEl>
                                              <p:pRg st="6" end="6"/>
                                            </p:txEl>
                                          </p:spTgt>
                                        </p:tgtEl>
                                        <p:attrNameLst>
                                          <p:attrName>style.visibility</p:attrName>
                                        </p:attrNameLst>
                                      </p:cBhvr>
                                      <p:to>
                                        <p:strVal val="visible"/>
                                      </p:to>
                                    </p:set>
                                    <p:animEffect transition="in" filter="wipe(up)">
                                      <p:cBhvr>
                                        <p:cTn id="37" dur="500"/>
                                        <p:tgtEl>
                                          <p:spTgt spid="7">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22" presetClass="entr" presetSubtype="1" fill="hold" grpId="0" nodeType="clickEffect">
                                  <p:stCondLst>
                                    <p:cond delay="0"/>
                                  </p:stCondLst>
                                  <p:childTnLst>
                                    <p:set>
                                      <p:cBhvr>
                                        <p:cTn id="41" dur="1" fill="hold">
                                          <p:stCondLst>
                                            <p:cond delay="0"/>
                                          </p:stCondLst>
                                        </p:cTn>
                                        <p:tgtEl>
                                          <p:spTgt spid="7">
                                            <p:txEl>
                                              <p:pRg st="7" end="7"/>
                                            </p:txEl>
                                          </p:spTgt>
                                        </p:tgtEl>
                                        <p:attrNameLst>
                                          <p:attrName>style.visibility</p:attrName>
                                        </p:attrNameLst>
                                      </p:cBhvr>
                                      <p:to>
                                        <p:strVal val="visible"/>
                                      </p:to>
                                    </p:set>
                                    <p:animEffect transition="in" filter="wipe(up)">
                                      <p:cBhvr>
                                        <p:cTn id="42" dur="500"/>
                                        <p:tgtEl>
                                          <p:spTgt spid="7">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22" presetClass="entr" presetSubtype="1" fill="hold" grpId="0" nodeType="clickEffect">
                                  <p:stCondLst>
                                    <p:cond delay="0"/>
                                  </p:stCondLst>
                                  <p:childTnLst>
                                    <p:set>
                                      <p:cBhvr>
                                        <p:cTn id="46" dur="1" fill="hold">
                                          <p:stCondLst>
                                            <p:cond delay="0"/>
                                          </p:stCondLst>
                                        </p:cTn>
                                        <p:tgtEl>
                                          <p:spTgt spid="7">
                                            <p:txEl>
                                              <p:pRg st="8" end="8"/>
                                            </p:txEl>
                                          </p:spTgt>
                                        </p:tgtEl>
                                        <p:attrNameLst>
                                          <p:attrName>style.visibility</p:attrName>
                                        </p:attrNameLst>
                                      </p:cBhvr>
                                      <p:to>
                                        <p:strVal val="visible"/>
                                      </p:to>
                                    </p:set>
                                    <p:animEffect transition="in" filter="wipe(up)">
                                      <p:cBhvr>
                                        <p:cTn id="47" dur="500"/>
                                        <p:tgtEl>
                                          <p:spTgt spid="7">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4000">
                <a:solidFill>
                  <a:srgbClr val="0070C0"/>
                </a:solidFill>
                <a:latin typeface="Calibri" pitchFamily="34" charset="0"/>
              </a:rPr>
              <a:t>Personne avec plus d’une identité</a:t>
            </a:r>
          </a:p>
        </p:txBody>
      </p:sp>
      <p:sp>
        <p:nvSpPr>
          <p:cNvPr id="24578"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
        <p:nvSpPr>
          <p:cNvPr id="5" name="Content Placeholder 4"/>
          <p:cNvSpPr>
            <a:spLocks noGrp="1"/>
          </p:cNvSpPr>
          <p:nvPr>
            <p:ph idx="1"/>
          </p:nvPr>
        </p:nvSpPr>
        <p:spPr>
          <a:xfrm>
            <a:off x="457200" y="1600200"/>
            <a:ext cx="8229600" cy="4757738"/>
          </a:xfrm>
        </p:spPr>
        <p:txBody>
          <a:bodyPr/>
          <a:lstStyle/>
          <a:p>
            <a:pPr eaLnBrk="1" hangingPunct="1">
              <a:lnSpc>
                <a:spcPct val="90000"/>
              </a:lnSpc>
            </a:pPr>
            <a:r>
              <a:rPr lang="en-CA" sz="2400" smtClean="0"/>
              <a:t>Toutes les oeuvres sont signées d’un seul pseudonyme</a:t>
            </a:r>
          </a:p>
          <a:p>
            <a:pPr lvl="1" eaLnBrk="1" hangingPunct="1">
              <a:lnSpc>
                <a:spcPct val="90000"/>
              </a:lnSpc>
            </a:pPr>
            <a:r>
              <a:rPr lang="en-CA" sz="2000" smtClean="0"/>
              <a:t>RCAA2:  choisir le pseudonyme comme vedette (établir un renvoi du nom véritable au pseudonyme)</a:t>
            </a:r>
          </a:p>
          <a:p>
            <a:pPr lvl="1" eaLnBrk="1" hangingPunct="1">
              <a:lnSpc>
                <a:spcPct val="90000"/>
              </a:lnSpc>
            </a:pPr>
            <a:r>
              <a:rPr lang="en-CA" sz="2000" smtClean="0">
                <a:solidFill>
                  <a:srgbClr val="0070C0"/>
                </a:solidFill>
              </a:rPr>
              <a:t>RDA:  utiliser le pseudonyme comme nom préféré (utiliser le nom véritable comme variante du nom si connu)</a:t>
            </a:r>
          </a:p>
          <a:p>
            <a:pPr eaLnBrk="1" hangingPunct="1">
              <a:lnSpc>
                <a:spcPct val="90000"/>
              </a:lnSpc>
            </a:pPr>
            <a:r>
              <a:rPr lang="en-CA" sz="2400" smtClean="0"/>
              <a:t>Identités bibliographiques distinctes</a:t>
            </a:r>
          </a:p>
          <a:p>
            <a:pPr lvl="1" eaLnBrk="1" hangingPunct="1">
              <a:lnSpc>
                <a:spcPct val="90000"/>
              </a:lnSpc>
            </a:pPr>
            <a:r>
              <a:rPr lang="en-CA" sz="2000" smtClean="0"/>
              <a:t>RCAA2:  utiliser le nom associé à chaque genre d’oeuvres comme vedette pour les oeuvres de ce genre (avec des renvois “voir aussi” entre les vedettes)</a:t>
            </a:r>
          </a:p>
          <a:p>
            <a:pPr lvl="1" eaLnBrk="1" hangingPunct="1">
              <a:lnSpc>
                <a:spcPct val="90000"/>
              </a:lnSpc>
            </a:pPr>
            <a:r>
              <a:rPr lang="en-CA" sz="2000" smtClean="0">
                <a:solidFill>
                  <a:srgbClr val="0070C0"/>
                </a:solidFill>
              </a:rPr>
              <a:t>RDA:  utiliser le nom associé à chaque identité comme nom préféré pour cette identité (utiliser les relations pour lier les identités)</a:t>
            </a:r>
          </a:p>
          <a:p>
            <a:pPr eaLnBrk="1" hangingPunct="1">
              <a:lnSpc>
                <a:spcPct val="90000"/>
              </a:lnSpc>
            </a:pPr>
            <a:r>
              <a:rPr lang="en-CA" sz="2400" smtClean="0"/>
              <a:t>Auteurs contemporains</a:t>
            </a:r>
          </a:p>
          <a:p>
            <a:pPr lvl="1" eaLnBrk="1" hangingPunct="1">
              <a:lnSpc>
                <a:spcPct val="90000"/>
              </a:lnSpc>
            </a:pPr>
            <a:r>
              <a:rPr lang="en-CA" sz="2000" smtClean="0"/>
              <a:t>RCAA2:  utiliser le nom associé à chaque oeuvre comme vedette de cette oeuvre</a:t>
            </a:r>
          </a:p>
          <a:p>
            <a:pPr lvl="1" eaLnBrk="1" hangingPunct="1">
              <a:lnSpc>
                <a:spcPct val="90000"/>
              </a:lnSpc>
            </a:pPr>
            <a:r>
              <a:rPr lang="en-CA" sz="2000" smtClean="0">
                <a:solidFill>
                  <a:srgbClr val="0070C0"/>
                </a:solidFill>
              </a:rPr>
              <a:t>RDA: utiliser le nom associé à chaque identité comme nom préféré pour cette identité (utiliser les relations pour lier les identités)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animEffect transition="in" filter="wipe(up)">
                                      <p:cBhvr>
                                        <p:cTn id="7" dur="500"/>
                                        <p:tgtEl>
                                          <p:spTgt spid="5">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5">
                                            <p:txEl>
                                              <p:pRg st="1" end="1"/>
                                            </p:txEl>
                                          </p:spTgt>
                                        </p:tgtEl>
                                        <p:attrNameLst>
                                          <p:attrName>style.visibility</p:attrName>
                                        </p:attrNameLst>
                                      </p:cBhvr>
                                      <p:to>
                                        <p:strVal val="visible"/>
                                      </p:to>
                                    </p:set>
                                    <p:animEffect transition="in" filter="wipe(up)">
                                      <p:cBhvr>
                                        <p:cTn id="12" dur="500"/>
                                        <p:tgtEl>
                                          <p:spTgt spid="5">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1" fill="hold" grpId="0" nodeType="clickEffect">
                                  <p:stCondLst>
                                    <p:cond delay="0"/>
                                  </p:stCondLst>
                                  <p:childTnLst>
                                    <p:set>
                                      <p:cBhvr>
                                        <p:cTn id="16" dur="1" fill="hold">
                                          <p:stCondLst>
                                            <p:cond delay="0"/>
                                          </p:stCondLst>
                                        </p:cTn>
                                        <p:tgtEl>
                                          <p:spTgt spid="5">
                                            <p:txEl>
                                              <p:pRg st="2" end="2"/>
                                            </p:txEl>
                                          </p:spTgt>
                                        </p:tgtEl>
                                        <p:attrNameLst>
                                          <p:attrName>style.visibility</p:attrName>
                                        </p:attrNameLst>
                                      </p:cBhvr>
                                      <p:to>
                                        <p:strVal val="visible"/>
                                      </p:to>
                                    </p:set>
                                    <p:animEffect transition="in" filter="wipe(up)">
                                      <p:cBhvr>
                                        <p:cTn id="17" dur="500"/>
                                        <p:tgtEl>
                                          <p:spTgt spid="5">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1" fill="hold" grpId="0" nodeType="clickEffect">
                                  <p:stCondLst>
                                    <p:cond delay="0"/>
                                  </p:stCondLst>
                                  <p:childTnLst>
                                    <p:set>
                                      <p:cBhvr>
                                        <p:cTn id="21" dur="1" fill="hold">
                                          <p:stCondLst>
                                            <p:cond delay="0"/>
                                          </p:stCondLst>
                                        </p:cTn>
                                        <p:tgtEl>
                                          <p:spTgt spid="5">
                                            <p:txEl>
                                              <p:pRg st="3" end="3"/>
                                            </p:txEl>
                                          </p:spTgt>
                                        </p:tgtEl>
                                        <p:attrNameLst>
                                          <p:attrName>style.visibility</p:attrName>
                                        </p:attrNameLst>
                                      </p:cBhvr>
                                      <p:to>
                                        <p:strVal val="visible"/>
                                      </p:to>
                                    </p:set>
                                    <p:animEffect transition="in" filter="wipe(up)">
                                      <p:cBhvr>
                                        <p:cTn id="22" dur="500"/>
                                        <p:tgtEl>
                                          <p:spTgt spid="5">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1" fill="hold" grpId="0" nodeType="clickEffect">
                                  <p:stCondLst>
                                    <p:cond delay="0"/>
                                  </p:stCondLst>
                                  <p:childTnLst>
                                    <p:set>
                                      <p:cBhvr>
                                        <p:cTn id="26" dur="1" fill="hold">
                                          <p:stCondLst>
                                            <p:cond delay="0"/>
                                          </p:stCondLst>
                                        </p:cTn>
                                        <p:tgtEl>
                                          <p:spTgt spid="5">
                                            <p:txEl>
                                              <p:pRg st="4" end="4"/>
                                            </p:txEl>
                                          </p:spTgt>
                                        </p:tgtEl>
                                        <p:attrNameLst>
                                          <p:attrName>style.visibility</p:attrName>
                                        </p:attrNameLst>
                                      </p:cBhvr>
                                      <p:to>
                                        <p:strVal val="visible"/>
                                      </p:to>
                                    </p:set>
                                    <p:animEffect transition="in" filter="wipe(up)">
                                      <p:cBhvr>
                                        <p:cTn id="27" dur="500"/>
                                        <p:tgtEl>
                                          <p:spTgt spid="5">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22" presetClass="entr" presetSubtype="1" fill="hold" grpId="0" nodeType="clickEffect">
                                  <p:stCondLst>
                                    <p:cond delay="0"/>
                                  </p:stCondLst>
                                  <p:childTnLst>
                                    <p:set>
                                      <p:cBhvr>
                                        <p:cTn id="31" dur="1" fill="hold">
                                          <p:stCondLst>
                                            <p:cond delay="0"/>
                                          </p:stCondLst>
                                        </p:cTn>
                                        <p:tgtEl>
                                          <p:spTgt spid="5">
                                            <p:txEl>
                                              <p:pRg st="5" end="5"/>
                                            </p:txEl>
                                          </p:spTgt>
                                        </p:tgtEl>
                                        <p:attrNameLst>
                                          <p:attrName>style.visibility</p:attrName>
                                        </p:attrNameLst>
                                      </p:cBhvr>
                                      <p:to>
                                        <p:strVal val="visible"/>
                                      </p:to>
                                    </p:set>
                                    <p:animEffect transition="in" filter="wipe(up)">
                                      <p:cBhvr>
                                        <p:cTn id="32" dur="500"/>
                                        <p:tgtEl>
                                          <p:spTgt spid="5">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22" presetClass="entr" presetSubtype="1" fill="hold" grpId="0" nodeType="clickEffect">
                                  <p:stCondLst>
                                    <p:cond delay="0"/>
                                  </p:stCondLst>
                                  <p:childTnLst>
                                    <p:set>
                                      <p:cBhvr>
                                        <p:cTn id="36" dur="1" fill="hold">
                                          <p:stCondLst>
                                            <p:cond delay="0"/>
                                          </p:stCondLst>
                                        </p:cTn>
                                        <p:tgtEl>
                                          <p:spTgt spid="5">
                                            <p:txEl>
                                              <p:pRg st="6" end="6"/>
                                            </p:txEl>
                                          </p:spTgt>
                                        </p:tgtEl>
                                        <p:attrNameLst>
                                          <p:attrName>style.visibility</p:attrName>
                                        </p:attrNameLst>
                                      </p:cBhvr>
                                      <p:to>
                                        <p:strVal val="visible"/>
                                      </p:to>
                                    </p:set>
                                    <p:animEffect transition="in" filter="wipe(up)">
                                      <p:cBhvr>
                                        <p:cTn id="37" dur="500"/>
                                        <p:tgtEl>
                                          <p:spTgt spid="5">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22" presetClass="entr" presetSubtype="1" fill="hold" grpId="0" nodeType="clickEffect">
                                  <p:stCondLst>
                                    <p:cond delay="0"/>
                                  </p:stCondLst>
                                  <p:childTnLst>
                                    <p:set>
                                      <p:cBhvr>
                                        <p:cTn id="41" dur="1" fill="hold">
                                          <p:stCondLst>
                                            <p:cond delay="0"/>
                                          </p:stCondLst>
                                        </p:cTn>
                                        <p:tgtEl>
                                          <p:spTgt spid="5">
                                            <p:txEl>
                                              <p:pRg st="7" end="7"/>
                                            </p:txEl>
                                          </p:spTgt>
                                        </p:tgtEl>
                                        <p:attrNameLst>
                                          <p:attrName>style.visibility</p:attrName>
                                        </p:attrNameLst>
                                      </p:cBhvr>
                                      <p:to>
                                        <p:strVal val="visible"/>
                                      </p:to>
                                    </p:set>
                                    <p:animEffect transition="in" filter="wipe(up)">
                                      <p:cBhvr>
                                        <p:cTn id="42" dur="500"/>
                                        <p:tgtEl>
                                          <p:spTgt spid="5">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22" presetClass="entr" presetSubtype="1" fill="hold" grpId="0" nodeType="clickEffect">
                                  <p:stCondLst>
                                    <p:cond delay="0"/>
                                  </p:stCondLst>
                                  <p:childTnLst>
                                    <p:set>
                                      <p:cBhvr>
                                        <p:cTn id="46" dur="1" fill="hold">
                                          <p:stCondLst>
                                            <p:cond delay="0"/>
                                          </p:stCondLst>
                                        </p:cTn>
                                        <p:tgtEl>
                                          <p:spTgt spid="5">
                                            <p:txEl>
                                              <p:pRg st="8" end="8"/>
                                            </p:txEl>
                                          </p:spTgt>
                                        </p:tgtEl>
                                        <p:attrNameLst>
                                          <p:attrName>style.visibility</p:attrName>
                                        </p:attrNameLst>
                                      </p:cBhvr>
                                      <p:to>
                                        <p:strVal val="visible"/>
                                      </p:to>
                                    </p:set>
                                    <p:animEffect transition="in" filter="wipe(up)">
                                      <p:cBhvr>
                                        <p:cTn id="47" dur="500"/>
                                        <p:tgtEl>
                                          <p:spTgt spid="5">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idx="1"/>
          </p:nvPr>
        </p:nvSpPr>
        <p:spPr>
          <a:xfrm>
            <a:off x="457200" y="1214438"/>
            <a:ext cx="8229600" cy="4525962"/>
          </a:xfrm>
        </p:spPr>
        <p:txBody>
          <a:bodyPr/>
          <a:lstStyle/>
          <a:p>
            <a:pPr eaLnBrk="1" hangingPunct="1"/>
            <a:r>
              <a:rPr lang="en-CA" sz="2400" smtClean="0"/>
              <a:t>Autres personnes avec plus d’une identité</a:t>
            </a:r>
          </a:p>
          <a:p>
            <a:pPr lvl="1" eaLnBrk="1" hangingPunct="1"/>
            <a:r>
              <a:rPr lang="en-CA" sz="2000" smtClean="0"/>
              <a:t>RCAA2:  utiliser le nom qui identifie la personne dans les éditions les plus récentes de ses oeuvres, dans les oeuvres critiques ou dans d’autres ouvrages de référence (établir des renvois des autres noms)</a:t>
            </a:r>
          </a:p>
          <a:p>
            <a:pPr lvl="1" eaLnBrk="1" hangingPunct="1"/>
            <a:r>
              <a:rPr lang="en-CA" sz="2000" smtClean="0">
                <a:solidFill>
                  <a:srgbClr val="0070C0"/>
                </a:solidFill>
              </a:rPr>
              <a:t>RDA: utiliser le nom associé à chaque identité comme nom préféré pour cette identité (utiliser les relations pour lier les identités)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animEffect transition="in" filter="wipe(up)">
                                      <p:cBhvr>
                                        <p:cTn id="7" dur="500"/>
                                        <p:tgtEl>
                                          <p:spTgt spid="5">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5">
                                            <p:txEl>
                                              <p:pRg st="1" end="1"/>
                                            </p:txEl>
                                          </p:spTgt>
                                        </p:tgtEl>
                                        <p:attrNameLst>
                                          <p:attrName>style.visibility</p:attrName>
                                        </p:attrNameLst>
                                      </p:cBhvr>
                                      <p:to>
                                        <p:strVal val="visible"/>
                                      </p:to>
                                    </p:set>
                                    <p:animEffect transition="in" filter="wipe(up)">
                                      <p:cBhvr>
                                        <p:cTn id="12" dur="500"/>
                                        <p:tgtEl>
                                          <p:spTgt spid="5">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1" fill="hold" grpId="0" nodeType="clickEffect">
                                  <p:stCondLst>
                                    <p:cond delay="0"/>
                                  </p:stCondLst>
                                  <p:childTnLst>
                                    <p:set>
                                      <p:cBhvr>
                                        <p:cTn id="16" dur="1" fill="hold">
                                          <p:stCondLst>
                                            <p:cond delay="0"/>
                                          </p:stCondLst>
                                        </p:cTn>
                                        <p:tgtEl>
                                          <p:spTgt spid="5">
                                            <p:txEl>
                                              <p:pRg st="2" end="2"/>
                                            </p:txEl>
                                          </p:spTgt>
                                        </p:tgtEl>
                                        <p:attrNameLst>
                                          <p:attrName>style.visibility</p:attrName>
                                        </p:attrNameLst>
                                      </p:cBhvr>
                                      <p:to>
                                        <p:strVal val="visible"/>
                                      </p:to>
                                    </p:set>
                                    <p:animEffect transition="in" filter="wipe(up)">
                                      <p:cBhvr>
                                        <p:cTn id="17" dur="500"/>
                                        <p:tgtEl>
                                          <p:spTgt spid="5">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957388"/>
            <a:ext cx="8229600" cy="3757612"/>
          </a:xfrm>
        </p:spPr>
        <p:txBody>
          <a:bodyPr/>
          <a:lstStyle/>
          <a:p>
            <a:pPr eaLnBrk="1" hangingPunct="1">
              <a:spcAft>
                <a:spcPts val="1200"/>
              </a:spcAft>
            </a:pPr>
            <a:r>
              <a:rPr lang="en-CA" sz="2800" smtClean="0">
                <a:solidFill>
                  <a:srgbClr val="0070C0"/>
                </a:solidFill>
              </a:rPr>
              <a:t>Utilisation de RDA dans les notices bibliographiques et d’autorité</a:t>
            </a:r>
          </a:p>
          <a:p>
            <a:pPr eaLnBrk="1" hangingPunct="1">
              <a:spcAft>
                <a:spcPts val="1200"/>
              </a:spcAft>
            </a:pPr>
            <a:r>
              <a:rPr lang="en-CA" sz="2800" smtClean="0">
                <a:solidFill>
                  <a:srgbClr val="0070C0"/>
                </a:solidFill>
              </a:rPr>
              <a:t>Mises en correspondance avec ISBD et MARC 21</a:t>
            </a:r>
          </a:p>
          <a:p>
            <a:pPr eaLnBrk="1" hangingPunct="1">
              <a:spcAft>
                <a:spcPts val="1200"/>
              </a:spcAft>
            </a:pPr>
            <a:r>
              <a:rPr lang="en-CA" sz="2800" smtClean="0">
                <a:solidFill>
                  <a:srgbClr val="0070C0"/>
                </a:solidFill>
              </a:rPr>
              <a:t>Exemple</a:t>
            </a:r>
            <a:r>
              <a:rPr lang="en-CA" smtClean="0">
                <a:solidFill>
                  <a:srgbClr val="0070C0"/>
                </a:solidFill>
              </a:rPr>
              <a:t> de flux de travail</a:t>
            </a:r>
            <a:endParaRPr lang="en-CA" sz="2800" smtClean="0">
              <a:solidFill>
                <a:srgbClr val="0070C0"/>
              </a:solidFill>
            </a:endParaRPr>
          </a:p>
          <a:p>
            <a:pPr eaLnBrk="1" hangingPunct="1">
              <a:spcAft>
                <a:spcPts val="1200"/>
              </a:spcAft>
            </a:pPr>
            <a:r>
              <a:rPr lang="en-CA" sz="2800" smtClean="0">
                <a:solidFill>
                  <a:srgbClr val="0070C0"/>
                </a:solidFill>
              </a:rPr>
              <a:t>Changements aux instructions de RCAA2</a:t>
            </a:r>
          </a:p>
        </p:txBody>
      </p:sp>
      <p:sp>
        <p:nvSpPr>
          <p:cNvPr id="26626"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4000">
                <a:solidFill>
                  <a:srgbClr val="0070C0"/>
                </a:solidFill>
                <a:latin typeface="Calibri" pitchFamily="34" charset="0"/>
              </a:rPr>
              <a:t>Outils de transition</a:t>
            </a:r>
          </a:p>
        </p:txBody>
      </p:sp>
      <p:sp>
        <p:nvSpPr>
          <p:cNvPr id="26627"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Title 1"/>
          <p:cNvSpPr txBox="1">
            <a:spLocks/>
          </p:cNvSpPr>
          <p:nvPr/>
        </p:nvSpPr>
        <p:spPr bwMode="auto">
          <a:xfrm>
            <a:off x="457200" y="428625"/>
            <a:ext cx="8229600" cy="785813"/>
          </a:xfrm>
          <a:prstGeom prst="rect">
            <a:avLst/>
          </a:prstGeom>
          <a:noFill/>
          <a:ln w="9525">
            <a:noFill/>
            <a:miter lim="800000"/>
            <a:headEnd/>
            <a:tailEnd/>
          </a:ln>
        </p:spPr>
        <p:txBody>
          <a:bodyPr/>
          <a:lstStyle/>
          <a:p>
            <a:pPr>
              <a:lnSpc>
                <a:spcPct val="80000"/>
              </a:lnSpc>
            </a:pPr>
            <a:r>
              <a:rPr lang="en-CA" sz="2800">
                <a:solidFill>
                  <a:srgbClr val="0070C0"/>
                </a:solidFill>
                <a:latin typeface="Calibri" pitchFamily="34" charset="0"/>
              </a:rPr>
              <a:t>Utilisation de RDA dans les notices bibliographiques et d’autorité</a:t>
            </a:r>
          </a:p>
        </p:txBody>
      </p:sp>
      <p:sp>
        <p:nvSpPr>
          <p:cNvPr id="27650"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graphicFrame>
        <p:nvGraphicFramePr>
          <p:cNvPr id="27701" name="Group 53"/>
          <p:cNvGraphicFramePr>
            <a:graphicFrameLocks noGrp="1"/>
          </p:cNvGraphicFramePr>
          <p:nvPr/>
        </p:nvGraphicFramePr>
        <p:xfrm>
          <a:off x="714375" y="2143125"/>
          <a:ext cx="7643813" cy="4286250"/>
        </p:xfrm>
        <a:graphic>
          <a:graphicData uri="http://schemas.openxmlformats.org/drawingml/2006/table">
            <a:tbl>
              <a:tblPr/>
              <a:tblGrid>
                <a:gridCol w="2509838"/>
                <a:gridCol w="2511425"/>
                <a:gridCol w="2622550"/>
              </a:tblGrid>
              <a:tr h="23653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1" i="0" u="none" strike="noStrike" cap="none" normalizeH="0" baseline="0" smtClean="0">
                          <a:ln>
                            <a:noFill/>
                          </a:ln>
                          <a:solidFill>
                            <a:schemeClr val="tx1"/>
                          </a:solidFill>
                          <a:effectLst/>
                          <a:latin typeface="Calibri" pitchFamily="34" charset="0"/>
                          <a:ea typeface="Calibri" pitchFamily="34" charset="0"/>
                          <a:cs typeface="Times New Roman" pitchFamily="18" charset="0"/>
                        </a:rPr>
                        <a:t>Contexte Pré-RDA</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1" i="0" u="none" strike="noStrike" cap="none" normalizeH="0" baseline="0" smtClean="0">
                          <a:ln>
                            <a:noFill/>
                          </a:ln>
                          <a:solidFill>
                            <a:schemeClr val="tx1"/>
                          </a:solidFill>
                          <a:effectLst/>
                          <a:latin typeface="Calibri" pitchFamily="34" charset="0"/>
                          <a:ea typeface="Calibri" pitchFamily="34" charset="0"/>
                          <a:cs typeface="Times New Roman" pitchFamily="18" charset="0"/>
                        </a:rPr>
                        <a:t>Terminologie RDA</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a:noFill/>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1" i="0" u="none" strike="noStrike" cap="none" normalizeH="0" baseline="0" smtClean="0">
                          <a:ln>
                            <a:noFill/>
                          </a:ln>
                          <a:solidFill>
                            <a:schemeClr val="tx1"/>
                          </a:solidFill>
                          <a:effectLst/>
                          <a:latin typeface="Calibri" pitchFamily="34" charset="0"/>
                          <a:ea typeface="Calibri" pitchFamily="34" charset="0"/>
                          <a:cs typeface="Times New Roman" pitchFamily="18" charset="0"/>
                        </a:rPr>
                        <a:t>Emplacement dans RDA</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a:noFill/>
                    </a:lnB>
                    <a:lnTlToBr>
                      <a:noFill/>
                    </a:lnTlToBr>
                    <a:lnBlToTr>
                      <a:noFill/>
                    </a:lnBlToTr>
                    <a:noFill/>
                  </a:tcPr>
                </a:tc>
              </a:tr>
              <a:tr h="215900">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CA" sz="11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a:noFill/>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CA" sz="11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a:noFill/>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endParaRPr kumimoji="0" lang="en-CA" sz="11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a:noFill/>
                    </a:lnT>
                    <a:lnB w="12700" cap="flat" cmpd="sng" algn="ctr">
                      <a:solidFill>
                        <a:srgbClr val="000000"/>
                      </a:solidFill>
                      <a:prstDash val="solid"/>
                      <a:round/>
                      <a:headEnd type="none" w="med" len="med"/>
                      <a:tailEnd type="none" w="med" len="med"/>
                    </a:lnB>
                    <a:lnTlToBr>
                      <a:noFill/>
                    </a:lnTlToBr>
                    <a:lnBlToTr>
                      <a:noFill/>
                    </a:lnBlToTr>
                    <a:noFill/>
                  </a:tcPr>
                </a:tc>
              </a:tr>
              <a:tr h="2159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1" i="0" u="none" strike="noStrike" cap="none" normalizeH="0" baseline="0" smtClean="0">
                          <a:ln>
                            <a:noFill/>
                          </a:ln>
                          <a:solidFill>
                            <a:schemeClr val="tx1"/>
                          </a:solidFill>
                          <a:effectLst/>
                          <a:latin typeface="Calibri" pitchFamily="34" charset="0"/>
                          <a:ea typeface="Calibri" pitchFamily="34" charset="0"/>
                          <a:cs typeface="Times New Roman" pitchFamily="18" charset="0"/>
                        </a:rPr>
                        <a:t>Description</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1" i="0" u="none" strike="noStrike" cap="none" normalizeH="0" baseline="0" smtClean="0">
                          <a:ln>
                            <a:noFill/>
                          </a:ln>
                          <a:solidFill>
                            <a:schemeClr val="tx1"/>
                          </a:solidFill>
                          <a:effectLst/>
                          <a:latin typeface="Calibri" pitchFamily="34" charset="0"/>
                          <a:ea typeface="Calibri" pitchFamily="34" charset="0"/>
                          <a:cs typeface="Times New Roman" pitchFamily="18" charset="0"/>
                        </a:rPr>
                        <a:t>Description</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318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Éléments descriptifs transcrits de la ressource</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Identifier les manifestations et les items</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1 – chapitre  2</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159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Collation</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Décrire les supports</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1 – chapitre 3</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159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Notes sur le contenu</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Décrire le contenu</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2 – chapitre 7</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318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Modalités d’acquisition et d’accès</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Donner des informations sur l’acquisition et l’accès</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1 – chapitre 4</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126682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Notes sur l’oeuvre et l’expression</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Décrire le contenu</a:t>
                      </a:r>
                    </a:p>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Enregistrer les relations primaires entre les oeuvres, les expressions, les manifestations et les items</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2 – chapitre 7</a:t>
                      </a:r>
                    </a:p>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5 </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105568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Notes citant d’autres éditions et oeuvres</a:t>
                      </a:r>
                      <a:r>
                        <a:rPr kumimoji="0" lang="en-CA" sz="1400" b="0" i="0" u="none" strike="noStrike" cap="none" normalizeH="0" baseline="0" smtClean="0">
                          <a:ln>
                            <a:noFill/>
                          </a:ln>
                          <a:solidFill>
                            <a:srgbClr val="3366FF"/>
                          </a:solidFill>
                          <a:effectLst/>
                          <a:latin typeface="Calibri" pitchFamily="34" charset="0"/>
                          <a:ea typeface="Calibri" pitchFamily="34" charset="0"/>
                          <a:cs typeface="Times New Roman" pitchFamily="18" charset="0"/>
                        </a:rPr>
                        <a:t> </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Enregistrer les relations entre les oeuvres, les expressions, les manifestations et les items</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8 </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27688" name="Rectangle 1"/>
          <p:cNvSpPr>
            <a:spLocks noChangeArrowheads="1"/>
          </p:cNvSpPr>
          <p:nvPr/>
        </p:nvSpPr>
        <p:spPr bwMode="auto">
          <a:xfrm>
            <a:off x="571500" y="1573213"/>
            <a:ext cx="8072438" cy="641350"/>
          </a:xfrm>
          <a:prstGeom prst="rect">
            <a:avLst/>
          </a:prstGeom>
          <a:noFill/>
          <a:ln w="9525">
            <a:noFill/>
            <a:miter lim="800000"/>
            <a:headEnd/>
            <a:tailEnd/>
          </a:ln>
        </p:spPr>
        <p:txBody>
          <a:bodyPr anchor="ctr">
            <a:spAutoFit/>
          </a:bodyPr>
          <a:lstStyle/>
          <a:p>
            <a:r>
              <a:rPr lang="en-CA" b="1">
                <a:latin typeface="Calibri" pitchFamily="34" charset="0"/>
                <a:ea typeface="Calibri" pitchFamily="34" charset="0"/>
                <a:cs typeface="Times New Roman" pitchFamily="18" charset="0"/>
              </a:rPr>
              <a:t>Notice bibliographique</a:t>
            </a:r>
            <a:endParaRPr lang="en-CA">
              <a:latin typeface="Calibri" pitchFamily="34" charset="0"/>
              <a:ea typeface="Calibri" pitchFamily="34" charset="0"/>
              <a:cs typeface="Arial" charset="0"/>
            </a:endParaRPr>
          </a:p>
          <a:p>
            <a:pPr eaLnBrk="0" hangingPunct="0"/>
            <a:endParaRPr lang="en-CA">
              <a:ea typeface="Calibri" pitchFamily="34" charset="0"/>
              <a:cs typeface="Arial" charset="0"/>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8711" name="Group 39"/>
          <p:cNvGraphicFramePr>
            <a:graphicFrameLocks noGrp="1"/>
          </p:cNvGraphicFramePr>
          <p:nvPr/>
        </p:nvGraphicFramePr>
        <p:xfrm>
          <a:off x="500063" y="857250"/>
          <a:ext cx="7929562" cy="2706688"/>
        </p:xfrm>
        <a:graphic>
          <a:graphicData uri="http://schemas.openxmlformats.org/drawingml/2006/table">
            <a:tbl>
              <a:tblPr/>
              <a:tblGrid>
                <a:gridCol w="2603500"/>
                <a:gridCol w="2605087"/>
                <a:gridCol w="2720975"/>
              </a:tblGrid>
              <a:tr h="2460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1" i="0" u="none" strike="noStrike" cap="none" normalizeH="0" baseline="0" smtClean="0">
                          <a:ln>
                            <a:noFill/>
                          </a:ln>
                          <a:solidFill>
                            <a:schemeClr val="tx1"/>
                          </a:solidFill>
                          <a:effectLst/>
                          <a:latin typeface="Calibri" pitchFamily="34" charset="0"/>
                          <a:ea typeface="Calibri" pitchFamily="34" charset="0"/>
                          <a:cs typeface="Times New Roman" pitchFamily="18" charset="0"/>
                        </a:rPr>
                        <a:t>Vedette principale</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1" i="0" u="none" strike="noStrike" cap="none" normalizeH="0" baseline="0" smtClean="0">
                          <a:ln>
                            <a:noFill/>
                          </a:ln>
                          <a:solidFill>
                            <a:schemeClr val="tx1"/>
                          </a:solidFill>
                          <a:effectLst/>
                          <a:latin typeface="Calibri" pitchFamily="34" charset="0"/>
                          <a:ea typeface="Calibri" pitchFamily="34" charset="0"/>
                          <a:cs typeface="Times New Roman" pitchFamily="18" charset="0"/>
                        </a:rPr>
                        <a:t>Point d’accès préféré</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1476375">
                <a:tc>
                  <a:txBody>
                    <a:bodyPr/>
                    <a:lstStyle/>
                    <a:p>
                      <a:pPr marL="17938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Choisir la vedette principale</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Enregistrer la relation primaire entre la manifestation et l’oeuvre matérialisée dans la manifestation</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5 (17.8)</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73818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Construire la vedette principale</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Construire le point d’accès préféré</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a:noFill/>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2 – chapitre 6 (oeuvre)</a:t>
                      </a:r>
                    </a:p>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3 (personnes, familles, collectivités)</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a:noFill/>
                    </a:lnB>
                    <a:lnTlToBr>
                      <a:noFill/>
                    </a:lnTlToBr>
                    <a:lnBlToTr>
                      <a:noFill/>
                    </a:lnBlToTr>
                    <a:noFill/>
                  </a:tcPr>
                </a:tc>
              </a:tr>
              <a:tr h="24606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CA" sz="11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a:noFill/>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endParaRPr kumimoji="0" lang="en-CA" sz="11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a:noFill/>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endParaRPr kumimoji="0" lang="en-CA" sz="11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a:noFill/>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graphicFrame>
        <p:nvGraphicFramePr>
          <p:cNvPr id="28706" name="Group 34"/>
          <p:cNvGraphicFramePr>
            <a:graphicFrameLocks noGrp="1"/>
          </p:cNvGraphicFramePr>
          <p:nvPr/>
        </p:nvGraphicFramePr>
        <p:xfrm>
          <a:off x="500063" y="3941763"/>
          <a:ext cx="7929562" cy="1920875"/>
        </p:xfrm>
        <a:graphic>
          <a:graphicData uri="http://schemas.openxmlformats.org/drawingml/2006/table">
            <a:tbl>
              <a:tblPr/>
              <a:tblGrid>
                <a:gridCol w="2603500"/>
                <a:gridCol w="2605087"/>
                <a:gridCol w="2720975"/>
              </a:tblGrid>
              <a:tr h="16351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1" i="0" u="none" strike="noStrike" cap="none" normalizeH="0" baseline="0" smtClean="0">
                          <a:ln>
                            <a:noFill/>
                          </a:ln>
                          <a:solidFill>
                            <a:schemeClr val="tx1"/>
                          </a:solidFill>
                          <a:effectLst/>
                          <a:latin typeface="Calibri" pitchFamily="34" charset="0"/>
                          <a:ea typeface="Calibri" pitchFamily="34" charset="0"/>
                          <a:cs typeface="Times New Roman" pitchFamily="18" charset="0"/>
                        </a:rPr>
                        <a:t>Vedettes secondaires</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1" i="0" u="none" strike="noStrike" cap="none" normalizeH="0" baseline="0" smtClean="0">
                          <a:ln>
                            <a:noFill/>
                          </a:ln>
                          <a:solidFill>
                            <a:schemeClr val="tx1"/>
                          </a:solidFill>
                          <a:effectLst/>
                          <a:latin typeface="Calibri" pitchFamily="34" charset="0"/>
                          <a:ea typeface="Calibri" pitchFamily="34" charset="0"/>
                          <a:cs typeface="Times New Roman" pitchFamily="18" charset="0"/>
                        </a:rPr>
                        <a:t>Points d’accès</a:t>
                      </a: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endPar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endParaRP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81756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Choisir les vedettes secondaires pour les personnes, familles et collectivités</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Enregistrer les relations aux personnes, familles et collectivités associées à une ressource</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6</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65405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Construire les vedettes secondaires pour les personnes, familles et collectivités</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Construire le point d’accès préféré représentant une personne, une  famille ou une collectivité</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452438" marR="0" lvl="0" indent="-225425" algn="l" defTabSz="914400" rtl="0" eaLnBrk="1" fontAlgn="base" latinLnBrk="0" hangingPunct="1">
                        <a:lnSpc>
                          <a:spcPct val="100000"/>
                        </a:lnSpc>
                        <a:spcBef>
                          <a:spcPct val="0"/>
                        </a:spcBef>
                        <a:spcAft>
                          <a:spcPct val="0"/>
                        </a:spcAft>
                        <a:buClrTx/>
                        <a:buSzTx/>
                        <a:buFontTx/>
                        <a:buNone/>
                        <a:tabLst/>
                      </a:pPr>
                      <a:r>
                        <a:rPr kumimoji="0" lang="en-CA" sz="1400" b="0" i="0" u="none" strike="noStrike" cap="none" normalizeH="0" baseline="0" smtClean="0">
                          <a:ln>
                            <a:noFill/>
                          </a:ln>
                          <a:solidFill>
                            <a:schemeClr val="tx1"/>
                          </a:solidFill>
                          <a:effectLst/>
                          <a:latin typeface="Calibri" pitchFamily="34" charset="0"/>
                          <a:ea typeface="Calibri" pitchFamily="34" charset="0"/>
                          <a:cs typeface="Times New Roman" pitchFamily="18" charset="0"/>
                        </a:rPr>
                        <a:t>Section 3</a:t>
                      </a:r>
                    </a:p>
                  </a:txBody>
                  <a:tcPr marL="66948" marR="66948" marT="0" marB="0" horzOverflow="overflow">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9730" name="Group 34"/>
          <p:cNvGraphicFramePr>
            <a:graphicFrameLocks noGrp="1"/>
          </p:cNvGraphicFramePr>
          <p:nvPr/>
        </p:nvGraphicFramePr>
        <p:xfrm>
          <a:off x="642938" y="1516063"/>
          <a:ext cx="7858125" cy="5035550"/>
        </p:xfrm>
        <a:graphic>
          <a:graphicData uri="http://schemas.openxmlformats.org/drawingml/2006/table">
            <a:tbl>
              <a:tblPr/>
              <a:tblGrid>
                <a:gridCol w="3692525"/>
                <a:gridCol w="4165600"/>
              </a:tblGrid>
              <a:tr h="390525">
                <a:tc>
                  <a:txBody>
                    <a:bodyPr/>
                    <a:lstStyle/>
                    <a:p>
                      <a:pPr marL="365125"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245 Mention du titre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73025" marR="73025" marB="0" horzOverflow="overflow">
                    <a:lnL>
                      <a:noFill/>
                    </a:lnL>
                    <a:lnR>
                      <a:noFill/>
                    </a:lnR>
                    <a:lnT w="12700" cap="flat" cmpd="sng" algn="ctr">
                      <a:solidFill>
                        <a:srgbClr val="004F8A"/>
                      </a:solidFill>
                      <a:prstDash val="solid"/>
                      <a:round/>
                      <a:headEnd type="none" w="med" len="med"/>
                      <a:tailEnd type="none" w="med" len="med"/>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rgbClr val="004F8A"/>
                        </a:solidFill>
                        <a:effectLst/>
                        <a:latin typeface="Calibri" pitchFamily="34" charset="0"/>
                        <a:cs typeface="Times New Roman" pitchFamily="18" charset="0"/>
                      </a:endParaRPr>
                    </a:p>
                  </a:txBody>
                  <a:tcPr marL="68580" marR="68580" marT="0" marB="0" horzOverflow="overflow">
                    <a:lnL>
                      <a:noFill/>
                    </a:lnL>
                    <a:lnR>
                      <a:noFill/>
                    </a:lnR>
                    <a:lnT w="12700" cap="flat" cmpd="sng" algn="ctr">
                      <a:solidFill>
                        <a:srgbClr val="004F8A"/>
                      </a:solidFill>
                      <a:prstDash val="solid"/>
                      <a:round/>
                      <a:headEnd type="none" w="med" len="med"/>
                      <a:tailEnd type="none" w="med" len="med"/>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$a Titre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2.3.2 Titre propre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$b Reste du titre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2.3.3 Titre parallèle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2.3.4 Complément de titre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2.3.5 Complément de titre parallèle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52070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$c Mention de responsabilité, etc.</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2.4.2 Mention de responsabilité relative au titre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$f Dates extrêmes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S. O.</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$g Dates générales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S. O.</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$h Indication générale du genre de document</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S. O.</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$k Forme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S. O.</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52070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$n Numéro de la partie/section du document</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2.3.2 Titre propre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$p Nom de la partie/section du document</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2.3.2 Titre propre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306388">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$s Version</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w="12700" cap="flat" cmpd="sng" algn="ctr">
                      <a:solidFill>
                        <a:srgbClr val="004F8A"/>
                      </a:solidFill>
                      <a:prstDash val="solid"/>
                      <a:round/>
                      <a:headEnd type="none" w="med" len="med"/>
                      <a:tailEnd type="none" w="med" len="med"/>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S. O.</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w="12700" cap="flat" cmpd="sng" algn="ctr">
                      <a:solidFill>
                        <a:srgbClr val="004F8A"/>
                      </a:solidFill>
                      <a:prstDash val="solid"/>
                      <a:round/>
                      <a:headEnd type="none" w="med" len="med"/>
                      <a:tailEnd type="none" w="med" len="med"/>
                    </a:lnB>
                    <a:lnTlToBr>
                      <a:noFill/>
                    </a:lnTlToBr>
                    <a:lnBlToTr>
                      <a:noFill/>
                    </a:lnBlToTr>
                    <a:noFill/>
                  </a:tcPr>
                </a:tc>
              </a:tr>
            </a:tbl>
          </a:graphicData>
        </a:graphic>
      </p:graphicFrame>
      <p:sp>
        <p:nvSpPr>
          <p:cNvPr id="29726"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3200">
                <a:solidFill>
                  <a:srgbClr val="0070C0"/>
                </a:solidFill>
                <a:latin typeface="Calibri" pitchFamily="34" charset="0"/>
              </a:rPr>
              <a:t>Mise en correspondance avec MARC 21</a:t>
            </a:r>
          </a:p>
        </p:txBody>
      </p:sp>
      <p:sp>
        <p:nvSpPr>
          <p:cNvPr id="29727"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0761" name="Group 41"/>
          <p:cNvGraphicFramePr>
            <a:graphicFrameLocks noGrp="1"/>
          </p:cNvGraphicFramePr>
          <p:nvPr/>
        </p:nvGraphicFramePr>
        <p:xfrm>
          <a:off x="857250" y="1131888"/>
          <a:ext cx="7143750" cy="5559425"/>
        </p:xfrm>
        <a:graphic>
          <a:graphicData uri="http://schemas.openxmlformats.org/drawingml/2006/table">
            <a:tbl>
              <a:tblPr/>
              <a:tblGrid>
                <a:gridCol w="3571875"/>
                <a:gridCol w="3571875"/>
              </a:tblGrid>
              <a:tr h="347663">
                <a:tc>
                  <a:txBody>
                    <a:bodyPr/>
                    <a:lstStyle/>
                    <a:p>
                      <a:pPr marL="365125"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300 Description matérielle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73025" marR="73025" marB="0" horzOverflow="overflow">
                    <a:lnL>
                      <a:noFill/>
                    </a:lnL>
                    <a:lnR>
                      <a:noFill/>
                    </a:lnR>
                    <a:lnT w="12700" cap="flat" cmpd="sng" algn="ctr">
                      <a:solidFill>
                        <a:srgbClr val="0070C0"/>
                      </a:solidFill>
                      <a:prstDash val="solid"/>
                      <a:round/>
                      <a:headEnd type="none" w="med" len="med"/>
                      <a:tailEnd type="none" w="med" len="med"/>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rgbClr val="004F8A"/>
                        </a:solidFill>
                        <a:effectLst/>
                        <a:latin typeface="Calibri" pitchFamily="34" charset="0"/>
                        <a:cs typeface="Times New Roman" pitchFamily="18" charset="0"/>
                      </a:endParaRPr>
                    </a:p>
                  </a:txBody>
                  <a:tcPr marL="68580" marR="68580" marT="0" marB="0" horzOverflow="overflow">
                    <a:lnL>
                      <a:noFill/>
                    </a:lnL>
                    <a:lnR>
                      <a:noFill/>
                    </a:lnR>
                    <a:lnT w="12700" cap="flat" cmpd="sng" algn="ctr">
                      <a:solidFill>
                        <a:srgbClr val="0070C0"/>
                      </a:solidFill>
                      <a:prstDash val="solid"/>
                      <a:round/>
                      <a:headEnd type="none" w="med" len="med"/>
                      <a:tailEnd type="none" w="med" len="med"/>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$a Nombre d’unités matérielles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3.4 Nombre d’unités matérielles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$b Autres caractéristiques matérielles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3.6 Matériau de base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3.7 Matériau appliqué</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3.8 Monture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3.9 Méthode de production</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3.11 Mise en page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3.14 Polarité</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3.15 Facteur de réduction</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3.16 Caractéristiques de la reproduction sonore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7.15 Illustrations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7.17 Couleur</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7.18 Forme sonore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$c Dimensions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3.5 Dimensions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endParaRPr kumimoji="0" lang="fr-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3.12 Imprimés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$e Matériel d’accompagnement</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27.1 Autre manifestation corrélée</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$f Type de l’unité</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a:noFill/>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S. O.</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a:noFill/>
                    </a:lnB>
                    <a:lnTlToBr>
                      <a:noFill/>
                    </a:lnTlToBr>
                    <a:lnBlToTr>
                      <a:noFill/>
                    </a:lnBlToTr>
                    <a:noFill/>
                  </a:tcPr>
                </a:tc>
              </a:tr>
              <a:tr h="273050">
                <a:tc>
                  <a:txBody>
                    <a:bodyPr/>
                    <a:lstStyle/>
                    <a:p>
                      <a:pPr marL="273050" marR="0" lvl="0" indent="-182563"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Calibri" pitchFamily="34" charset="0"/>
                          <a:cs typeface="Times New Roman" pitchFamily="18" charset="0"/>
                        </a:rPr>
                        <a:t>$g Dimensions de l’unité</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274320" marR="73025" marT="0" marB="0" horzOverflow="overflow">
                    <a:lnL>
                      <a:noFill/>
                    </a:lnL>
                    <a:lnR>
                      <a:noFill/>
                    </a:lnR>
                    <a:lnT>
                      <a:noFill/>
                    </a:lnT>
                    <a:lnB w="12700" cap="flat" cmpd="sng" algn="ctr">
                      <a:solidFill>
                        <a:srgbClr val="004F8A"/>
                      </a:solidFill>
                      <a:prstDash val="solid"/>
                      <a:round/>
                      <a:headEnd type="none" w="med" len="med"/>
                      <a:tailEnd type="none" w="med" len="med"/>
                    </a:lnB>
                    <a:lnTlToBr>
                      <a:noFill/>
                    </a:lnTlToBr>
                    <a:lnBlToTr>
                      <a:noFill/>
                    </a:lnBlToTr>
                    <a:noFill/>
                  </a:tcPr>
                </a:tc>
                <a:tc>
                  <a:txBody>
                    <a:bodyPr/>
                    <a:lstStyle/>
                    <a:p>
                      <a:pPr marL="273050" marR="0" lvl="0" indent="-27305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smtClean="0">
                          <a:ln>
                            <a:noFill/>
                          </a:ln>
                          <a:solidFill>
                            <a:srgbClr val="004F8A"/>
                          </a:solidFill>
                          <a:effectLst/>
                          <a:latin typeface="Calibri" pitchFamily="34" charset="0"/>
                          <a:cs typeface="Times New Roman" pitchFamily="18" charset="0"/>
                        </a:rPr>
                        <a:t>3.5 Dimensions</a:t>
                      </a:r>
                      <a:endParaRPr kumimoji="0" lang="en-CA" sz="1800" b="0" i="0" u="none" strike="noStrike" cap="none" normalizeH="0" baseline="0" smtClean="0">
                        <a:ln>
                          <a:noFill/>
                        </a:ln>
                        <a:solidFill>
                          <a:schemeClr val="tx1"/>
                        </a:solidFill>
                        <a:effectLst/>
                        <a:latin typeface="Calibri" pitchFamily="34" charset="0"/>
                        <a:cs typeface="Times New Roman" pitchFamily="18" charset="0"/>
                      </a:endParaRPr>
                    </a:p>
                  </a:txBody>
                  <a:tcPr marL="68580" marR="68580" marT="0" marB="0" horzOverflow="overflow">
                    <a:lnL>
                      <a:noFill/>
                    </a:lnL>
                    <a:lnR>
                      <a:noFill/>
                    </a:lnR>
                    <a:lnT>
                      <a:noFill/>
                    </a:lnT>
                    <a:lnB w="12700" cap="flat" cmpd="sng" algn="ctr">
                      <a:solidFill>
                        <a:srgbClr val="004F8A"/>
                      </a:solidFill>
                      <a:prstDash val="solid"/>
                      <a:round/>
                      <a:headEnd type="none" w="med" len="med"/>
                      <a:tailEnd type="none" w="med" len="med"/>
                    </a:lnB>
                    <a:lnTlToBr>
                      <a:noFill/>
                    </a:lnTlToBr>
                    <a:lnBlToTr>
                      <a:noFill/>
                    </a:lnBlToTr>
                    <a:noFill/>
                  </a:tcPr>
                </a:tc>
              </a:tr>
            </a:tbl>
          </a:graphicData>
        </a:graphic>
      </p:graphicFrame>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ChangeArrowheads="1"/>
          </p:cNvSpPr>
          <p:nvPr/>
        </p:nvSpPr>
        <p:spPr bwMode="auto">
          <a:xfrm>
            <a:off x="571500" y="1414463"/>
            <a:ext cx="8143875" cy="4760912"/>
          </a:xfrm>
          <a:prstGeom prst="rect">
            <a:avLst/>
          </a:prstGeom>
          <a:noFill/>
          <a:ln w="9525">
            <a:noFill/>
            <a:miter lim="800000"/>
            <a:headEnd/>
            <a:tailEnd/>
          </a:ln>
        </p:spPr>
        <p:txBody>
          <a:bodyPr>
            <a:spAutoFit/>
          </a:bodyPr>
          <a:lstStyle/>
          <a:p>
            <a:r>
              <a:rPr lang="en-CA" i="1">
                <a:latin typeface="Calibri" pitchFamily="34" charset="0"/>
              </a:rPr>
              <a:t>Enregistrer les éléments de base tel qu’indiqué. </a:t>
            </a:r>
          </a:p>
          <a:p>
            <a:r>
              <a:rPr lang="en-CA" b="1">
                <a:latin typeface="Calibri" pitchFamily="34" charset="0"/>
              </a:rPr>
              <a:t>2. Transcrire le titre propre </a:t>
            </a:r>
          </a:p>
          <a:p>
            <a:r>
              <a:rPr lang="en-CA">
                <a:latin typeface="Calibri" pitchFamily="34" charset="0"/>
              </a:rPr>
              <a:t>Prendre le titre propre (incluant tout titre alternatif) tel que vous le trouvez sur la page de titre du livre ou de toute autre source d’information préférée (</a:t>
            </a:r>
            <a:r>
              <a:rPr lang="en-CA" b="1" u="sng">
                <a:solidFill>
                  <a:srgbClr val="0070C0"/>
                </a:solidFill>
                <a:latin typeface="Calibri" pitchFamily="34" charset="0"/>
              </a:rPr>
              <a:t>RDA 1.3</a:t>
            </a:r>
            <a:r>
              <a:rPr lang="en-CA">
                <a:latin typeface="Calibri" pitchFamily="34" charset="0"/>
              </a:rPr>
              <a:t>, </a:t>
            </a:r>
            <a:r>
              <a:rPr lang="en-CA" b="1" u="sng">
                <a:solidFill>
                  <a:srgbClr val="0070C0"/>
                </a:solidFill>
                <a:latin typeface="Calibri" pitchFamily="34" charset="0"/>
              </a:rPr>
              <a:t>RDA 2.3.2.2</a:t>
            </a:r>
            <a:r>
              <a:rPr lang="en-CA">
                <a:latin typeface="Calibri" pitchFamily="34" charset="0"/>
              </a:rPr>
              <a:t>, et </a:t>
            </a:r>
            <a:r>
              <a:rPr lang="en-CA" b="1" u="sng">
                <a:solidFill>
                  <a:srgbClr val="0070C0"/>
                </a:solidFill>
                <a:latin typeface="Calibri" pitchFamily="34" charset="0"/>
              </a:rPr>
              <a:t>RDA 2.3.1.4</a:t>
            </a:r>
            <a:r>
              <a:rPr lang="en-CA" u="sng">
                <a:latin typeface="Calibri" pitchFamily="34" charset="0"/>
              </a:rPr>
              <a:t>)</a:t>
            </a:r>
            <a:r>
              <a:rPr lang="en-CA">
                <a:latin typeface="Calibri" pitchFamily="34" charset="0"/>
              </a:rPr>
              <a:t>.</a:t>
            </a:r>
            <a:r>
              <a:rPr lang="en-CA" b="1" u="sng">
                <a:latin typeface="Calibri" pitchFamily="34" charset="0"/>
              </a:rPr>
              <a:t> </a:t>
            </a:r>
          </a:p>
          <a:p>
            <a:r>
              <a:rPr lang="en-CA">
                <a:latin typeface="Calibri" pitchFamily="34" charset="0"/>
              </a:rPr>
              <a:t>Exception: Ne pas transcrire des mots d’introduction (par exemple, “Disney presents …”), s’il est évident qu’ils ne font pas partie du titre (</a:t>
            </a:r>
            <a:r>
              <a:rPr lang="en-CA" b="1" u="sng">
                <a:solidFill>
                  <a:srgbClr val="0070C0"/>
                </a:solidFill>
                <a:latin typeface="Calibri" pitchFamily="34" charset="0"/>
              </a:rPr>
              <a:t>RDA 2.3.1.6</a:t>
            </a:r>
            <a:r>
              <a:rPr lang="en-CA">
                <a:latin typeface="Calibri" pitchFamily="34" charset="0"/>
              </a:rPr>
              <a:t>).</a:t>
            </a:r>
            <a:r>
              <a:rPr lang="en-CA" b="1" u="sng">
                <a:latin typeface="Calibri" pitchFamily="34" charset="0"/>
              </a:rPr>
              <a:t> </a:t>
            </a:r>
          </a:p>
          <a:p>
            <a:r>
              <a:rPr lang="en-CA">
                <a:latin typeface="Calibri" pitchFamily="34" charset="0"/>
              </a:rPr>
              <a:t>S’il n’y a pas de titre dans le livre, en transcrire un d’après (en ordre de préférence): (a) le matériel d’accompagnement, (b) le conteneur, (c) une autre description publiée du livre, ou (d) toute autre source disponible (</a:t>
            </a:r>
            <a:r>
              <a:rPr lang="en-CA" b="1" u="sng">
                <a:solidFill>
                  <a:srgbClr val="0070C0"/>
                </a:solidFill>
                <a:latin typeface="Calibri" pitchFamily="34" charset="0"/>
              </a:rPr>
              <a:t>RDA 2.3.2.2</a:t>
            </a:r>
            <a:r>
              <a:rPr lang="en-CA">
                <a:latin typeface="Calibri" pitchFamily="34" charset="0"/>
              </a:rPr>
              <a:t> et </a:t>
            </a:r>
            <a:r>
              <a:rPr lang="en-CA" b="1" u="sng">
                <a:solidFill>
                  <a:srgbClr val="0070C0"/>
                </a:solidFill>
                <a:latin typeface="Calibri" pitchFamily="34" charset="0"/>
              </a:rPr>
              <a:t>RDA 2.2.4</a:t>
            </a:r>
            <a:r>
              <a:rPr lang="en-CA">
                <a:latin typeface="Calibri" pitchFamily="34" charset="0"/>
              </a:rPr>
              <a:t>)</a:t>
            </a:r>
            <a:r>
              <a:rPr lang="en-CA" b="1">
                <a:latin typeface="Calibri" pitchFamily="34" charset="0"/>
              </a:rPr>
              <a:t>.</a:t>
            </a:r>
            <a:r>
              <a:rPr lang="en-CA" b="1" u="sng">
                <a:latin typeface="Calibri" pitchFamily="34" charset="0"/>
              </a:rPr>
              <a:t> </a:t>
            </a:r>
          </a:p>
          <a:p>
            <a:r>
              <a:rPr lang="en-CA">
                <a:latin typeface="Calibri" pitchFamily="34" charset="0"/>
              </a:rPr>
              <a:t>Indiquer un titre propre trouvé en dehors du livre par une note ou une autre façon (</a:t>
            </a:r>
            <a:r>
              <a:rPr lang="en-CA" b="1" u="sng">
                <a:solidFill>
                  <a:srgbClr val="0070C0"/>
                </a:solidFill>
                <a:latin typeface="Calibri" pitchFamily="34" charset="0"/>
              </a:rPr>
              <a:t>RDA 2.2.4</a:t>
            </a:r>
            <a:r>
              <a:rPr lang="en-CA">
                <a:latin typeface="Calibri" pitchFamily="34" charset="0"/>
              </a:rPr>
              <a:t> et </a:t>
            </a:r>
            <a:r>
              <a:rPr lang="en-CA" b="1" u="sng">
                <a:solidFill>
                  <a:srgbClr val="0070C0"/>
                </a:solidFill>
                <a:latin typeface="Calibri" pitchFamily="34" charset="0"/>
              </a:rPr>
              <a:t>RDA 2.20.2.3</a:t>
            </a:r>
            <a:r>
              <a:rPr lang="en-CA">
                <a:latin typeface="Calibri" pitchFamily="34" charset="0"/>
              </a:rPr>
              <a:t>).</a:t>
            </a:r>
            <a:r>
              <a:rPr lang="en-CA" b="1" u="sng">
                <a:latin typeface="Calibri" pitchFamily="34" charset="0"/>
              </a:rPr>
              <a:t> </a:t>
            </a:r>
          </a:p>
          <a:p>
            <a:r>
              <a:rPr lang="en-CA">
                <a:latin typeface="Calibri" pitchFamily="34" charset="0"/>
              </a:rPr>
              <a:t>S’il n’y a pas de titre dans les sources disponibles, créer un titre propre en utilisant des mots qui décrivent la nature et le contenu du livre (par exemple, “diary”) ou le sujet (par exemple, “North Carolina committees report on cervical cancer”). Expliquer dans une note que le titre a été créé (par exemple, “Titre élaboré par le catalogueur”) (</a:t>
            </a:r>
            <a:r>
              <a:rPr lang="en-CA" b="1" u="sng">
                <a:solidFill>
                  <a:srgbClr val="0070C0"/>
                </a:solidFill>
                <a:latin typeface="Calibri" pitchFamily="34" charset="0"/>
              </a:rPr>
              <a:t>RDA 2.3.2.10</a:t>
            </a:r>
            <a:r>
              <a:rPr lang="en-CA">
                <a:latin typeface="Calibri" pitchFamily="34" charset="0"/>
              </a:rPr>
              <a:t>, </a:t>
            </a:r>
            <a:r>
              <a:rPr lang="en-CA" b="1" u="sng">
                <a:solidFill>
                  <a:srgbClr val="0070C0"/>
                </a:solidFill>
                <a:latin typeface="Calibri" pitchFamily="34" charset="0"/>
              </a:rPr>
              <a:t>RDA 2.3.11</a:t>
            </a:r>
            <a:r>
              <a:rPr lang="en-CA">
                <a:latin typeface="Calibri" pitchFamily="34" charset="0"/>
              </a:rPr>
              <a:t>, </a:t>
            </a:r>
            <a:r>
              <a:rPr lang="en-CA" b="1" u="sng">
                <a:solidFill>
                  <a:srgbClr val="0070C0"/>
                </a:solidFill>
                <a:latin typeface="Calibri" pitchFamily="34" charset="0"/>
              </a:rPr>
              <a:t>RDA 2.3.11.3</a:t>
            </a:r>
            <a:r>
              <a:rPr lang="en-CA">
                <a:latin typeface="Calibri" pitchFamily="34" charset="0"/>
              </a:rPr>
              <a:t>, et </a:t>
            </a:r>
            <a:r>
              <a:rPr lang="en-CA" b="1" u="sng">
                <a:solidFill>
                  <a:srgbClr val="0070C0"/>
                </a:solidFill>
                <a:latin typeface="Calibri" pitchFamily="34" charset="0"/>
              </a:rPr>
              <a:t>RDA 2.20.2.3</a:t>
            </a:r>
            <a:r>
              <a:rPr lang="en-CA">
                <a:latin typeface="Calibri" pitchFamily="34" charset="0"/>
              </a:rPr>
              <a:t>).</a:t>
            </a:r>
            <a:r>
              <a:rPr lang="en-CA" b="1" u="sng">
                <a:latin typeface="Calibri" pitchFamily="34" charset="0"/>
              </a:rPr>
              <a:t> </a:t>
            </a:r>
            <a:endParaRPr lang="en-CA">
              <a:latin typeface="Calibri" pitchFamily="34" charset="0"/>
            </a:endParaRPr>
          </a:p>
        </p:txBody>
      </p:sp>
      <p:sp>
        <p:nvSpPr>
          <p:cNvPr id="31746"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3200">
                <a:solidFill>
                  <a:srgbClr val="0070C0"/>
                </a:solidFill>
                <a:latin typeface="Calibri" pitchFamily="34" charset="0"/>
              </a:rPr>
              <a:t>Exemple de flux de travail</a:t>
            </a:r>
          </a:p>
        </p:txBody>
      </p:sp>
      <p:sp>
        <p:nvSpPr>
          <p:cNvPr id="31747"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itle 1"/>
          <p:cNvSpPr>
            <a:spLocks noGrp="1"/>
          </p:cNvSpPr>
          <p:nvPr>
            <p:ph type="title"/>
          </p:nvPr>
        </p:nvSpPr>
        <p:spPr/>
        <p:txBody>
          <a:bodyPr/>
          <a:lstStyle/>
          <a:p>
            <a:pPr algn="l" eaLnBrk="1" hangingPunct="1"/>
            <a:r>
              <a:rPr lang="en-CA" sz="4000" smtClean="0">
                <a:solidFill>
                  <a:srgbClr val="0070C0"/>
                </a:solidFill>
              </a:rPr>
              <a:t>Objectifs de RDA</a:t>
            </a:r>
          </a:p>
        </p:txBody>
      </p:sp>
      <p:sp>
        <p:nvSpPr>
          <p:cNvPr id="3" name="Content Placeholder 2"/>
          <p:cNvSpPr>
            <a:spLocks noGrp="1"/>
          </p:cNvSpPr>
          <p:nvPr>
            <p:ph idx="1"/>
          </p:nvPr>
        </p:nvSpPr>
        <p:spPr>
          <a:xfrm>
            <a:off x="457200" y="1814513"/>
            <a:ext cx="8229600" cy="3829050"/>
          </a:xfrm>
        </p:spPr>
        <p:txBody>
          <a:bodyPr/>
          <a:lstStyle/>
          <a:p>
            <a:pPr eaLnBrk="1" hangingPunct="1">
              <a:spcAft>
                <a:spcPts val="1200"/>
              </a:spcAft>
            </a:pPr>
            <a:r>
              <a:rPr lang="en-CA" sz="2800" smtClean="0">
                <a:solidFill>
                  <a:srgbClr val="0070C0"/>
                </a:solidFill>
              </a:rPr>
              <a:t>Structure logique, flexible et extensible pour la description de tous les types de ressources et tous les types de contenus</a:t>
            </a:r>
          </a:p>
          <a:p>
            <a:pPr eaLnBrk="1" hangingPunct="1">
              <a:spcAft>
                <a:spcPts val="1200"/>
              </a:spcAft>
            </a:pPr>
            <a:r>
              <a:rPr lang="en-CA" sz="2800" smtClean="0">
                <a:solidFill>
                  <a:srgbClr val="0070C0"/>
                </a:solidFill>
              </a:rPr>
              <a:t>Compatible avec les principes, modèles et normes établis au plan international</a:t>
            </a:r>
          </a:p>
          <a:p>
            <a:pPr eaLnBrk="1" hangingPunct="1">
              <a:spcAft>
                <a:spcPts val="1200"/>
              </a:spcAft>
            </a:pPr>
            <a:r>
              <a:rPr lang="en-CA" sz="2800" smtClean="0">
                <a:solidFill>
                  <a:srgbClr val="0070C0"/>
                </a:solidFill>
              </a:rPr>
              <a:t>Adaptable aux besoins d’un large éventail de communautés impliquées dans la description de ressources</a:t>
            </a:r>
          </a:p>
        </p:txBody>
      </p:sp>
      <p:sp>
        <p:nvSpPr>
          <p:cNvPr id="14339"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1"/>
          <p:cNvSpPr>
            <a:spLocks noChangeArrowheads="1"/>
          </p:cNvSpPr>
          <p:nvPr/>
        </p:nvSpPr>
        <p:spPr bwMode="auto">
          <a:xfrm>
            <a:off x="642938" y="1468438"/>
            <a:ext cx="7858125" cy="5035550"/>
          </a:xfrm>
          <a:prstGeom prst="rect">
            <a:avLst/>
          </a:prstGeom>
          <a:noFill/>
          <a:ln w="9525">
            <a:noFill/>
            <a:miter lim="800000"/>
            <a:headEnd/>
            <a:tailEnd/>
          </a:ln>
        </p:spPr>
        <p:txBody>
          <a:bodyPr>
            <a:spAutoFit/>
          </a:bodyPr>
          <a:lstStyle/>
          <a:p>
            <a:r>
              <a:rPr lang="en-CA">
                <a:latin typeface="Calibri" pitchFamily="34" charset="0"/>
              </a:rPr>
              <a:t>Si vous avez un livre avec plusieurs titres sous différentes formes (mais dans la même langue et les mêmes caractères d’écriture), prendre comme titre propre (en ordre de préférence): (a) celui que vous choisissez selon l’enchaînement, la mise en page et la typographie, si vous voyez un choix clair, ou (b) le titre le plus complet (</a:t>
            </a:r>
            <a:r>
              <a:rPr lang="en-CA" b="1" u="sng">
                <a:solidFill>
                  <a:srgbClr val="0070C0"/>
                </a:solidFill>
                <a:latin typeface="Calibri" pitchFamily="34" charset="0"/>
              </a:rPr>
              <a:t>RDA 2.3.2.5</a:t>
            </a:r>
            <a:r>
              <a:rPr lang="en-CA">
                <a:latin typeface="Calibri" pitchFamily="34" charset="0"/>
              </a:rPr>
              <a:t>).</a:t>
            </a:r>
            <a:r>
              <a:rPr lang="en-CA" b="1" u="sng">
                <a:latin typeface="Calibri" pitchFamily="34" charset="0"/>
              </a:rPr>
              <a:t> </a:t>
            </a:r>
          </a:p>
          <a:p>
            <a:r>
              <a:rPr lang="en-CA" i="1">
                <a:latin typeface="Calibri" pitchFamily="34" charset="0"/>
              </a:rPr>
              <a:t>Le livre a un titre de supplément: Transcrire le titre tel qu’indiqué dans les modèles suivants si le livre est le supplément d’une autre ressource et possède sur la source préférée d’information, grammaticalement indépendant l’un de l’autre, (a) le titre de l’autre ressource et (b) le titre ou la désignation (ou les deux) du supplément </a:t>
            </a:r>
            <a:r>
              <a:rPr lang="en-CA">
                <a:latin typeface="Calibri" pitchFamily="34" charset="0"/>
              </a:rPr>
              <a:t>(</a:t>
            </a:r>
            <a:r>
              <a:rPr lang="en-CA" b="1" u="sng">
                <a:solidFill>
                  <a:srgbClr val="0070C0"/>
                </a:solidFill>
                <a:latin typeface="Calibri" pitchFamily="34" charset="0"/>
              </a:rPr>
              <a:t>RDA 2.3.1.7</a:t>
            </a:r>
            <a:r>
              <a:rPr lang="en-CA">
                <a:latin typeface="Calibri" pitchFamily="34" charset="0"/>
              </a:rPr>
              <a:t>):</a:t>
            </a:r>
            <a:r>
              <a:rPr lang="en-CA" b="1" i="1" u="sng">
                <a:latin typeface="Calibri" pitchFamily="34" charset="0"/>
              </a:rPr>
              <a:t> </a:t>
            </a:r>
          </a:p>
          <a:p>
            <a:r>
              <a:rPr lang="en-CA">
                <a:latin typeface="Calibri" pitchFamily="34" charset="0"/>
              </a:rPr>
              <a:t>(a) Titre de la ressource principale. Titre du supplément </a:t>
            </a:r>
          </a:p>
          <a:p>
            <a:r>
              <a:rPr lang="en-CA">
                <a:latin typeface="Calibri" pitchFamily="34" charset="0"/>
              </a:rPr>
              <a:t>(par exemple, “Advanced calculus. Student handbook”) </a:t>
            </a:r>
          </a:p>
          <a:p>
            <a:r>
              <a:rPr lang="en-CA">
                <a:latin typeface="Calibri" pitchFamily="34" charset="0"/>
              </a:rPr>
              <a:t>(b) Titre de la ressource principale. Désignation du supplément </a:t>
            </a:r>
          </a:p>
          <a:p>
            <a:r>
              <a:rPr lang="en-CA">
                <a:latin typeface="Calibri" pitchFamily="34" charset="0"/>
              </a:rPr>
              <a:t>(par exemple, “International classification of rodent tumours. Part I”) </a:t>
            </a:r>
          </a:p>
          <a:p>
            <a:r>
              <a:rPr lang="en-CA">
                <a:latin typeface="Calibri" pitchFamily="34" charset="0"/>
              </a:rPr>
              <a:t>(c) Titre de la ressource principale. Désignation du supplément, titre du supplément </a:t>
            </a:r>
          </a:p>
          <a:p>
            <a:r>
              <a:rPr lang="en-CA">
                <a:latin typeface="Calibri" pitchFamily="34" charset="0"/>
              </a:rPr>
              <a:t>(par exemple, “The nonprofit mergers workbook. Part II, Unifying the organization after a merger”).</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4000">
                <a:solidFill>
                  <a:srgbClr val="0070C0"/>
                </a:solidFill>
                <a:latin typeface="Calibri" pitchFamily="34" charset="0"/>
              </a:rPr>
              <a:t>Portée</a:t>
            </a:r>
          </a:p>
        </p:txBody>
      </p:sp>
      <p:sp>
        <p:nvSpPr>
          <p:cNvPr id="10" name="Text Placeholder 9"/>
          <p:cNvSpPr>
            <a:spLocks noGrp="1"/>
          </p:cNvSpPr>
          <p:nvPr>
            <p:ph type="body" idx="1"/>
          </p:nvPr>
        </p:nvSpPr>
        <p:spPr>
          <a:xfrm>
            <a:off x="1100138" y="1535113"/>
            <a:ext cx="3471862" cy="639762"/>
          </a:xfrm>
        </p:spPr>
        <p:txBody>
          <a:bodyPr/>
          <a:lstStyle/>
          <a:p>
            <a:pPr eaLnBrk="1" hangingPunct="1"/>
            <a:r>
              <a:rPr lang="en-CA" smtClean="0"/>
              <a:t>RCAA2</a:t>
            </a:r>
          </a:p>
        </p:txBody>
      </p:sp>
      <p:sp>
        <p:nvSpPr>
          <p:cNvPr id="11" name="Content Placeholder 10"/>
          <p:cNvSpPr>
            <a:spLocks noGrp="1"/>
          </p:cNvSpPr>
          <p:nvPr>
            <p:ph sz="half" idx="2"/>
          </p:nvPr>
        </p:nvSpPr>
        <p:spPr>
          <a:xfrm>
            <a:off x="1100138" y="2174875"/>
            <a:ext cx="3471862" cy="3468688"/>
          </a:xfrm>
        </p:spPr>
        <p:txBody>
          <a:bodyPr/>
          <a:lstStyle/>
          <a:p>
            <a:pPr eaLnBrk="1" hangingPunct="1"/>
            <a:r>
              <a:rPr lang="en-CA" sz="2000" smtClean="0"/>
              <a:t>Description</a:t>
            </a:r>
          </a:p>
          <a:p>
            <a:pPr lvl="1" eaLnBrk="1" hangingPunct="1"/>
            <a:r>
              <a:rPr lang="en-CA" sz="1800" smtClean="0"/>
              <a:t>éléments ISBD</a:t>
            </a:r>
          </a:p>
          <a:p>
            <a:pPr lvl="1" eaLnBrk="1" hangingPunct="1"/>
            <a:r>
              <a:rPr lang="en-CA" sz="1800" smtClean="0"/>
              <a:t>genres de documents</a:t>
            </a:r>
          </a:p>
          <a:p>
            <a:pPr lvl="1" eaLnBrk="1" hangingPunct="1"/>
            <a:r>
              <a:rPr lang="en-CA" sz="1800" smtClean="0"/>
              <a:t>mode de livraison</a:t>
            </a:r>
          </a:p>
          <a:p>
            <a:pPr lvl="1" eaLnBrk="1" hangingPunct="1"/>
            <a:r>
              <a:rPr lang="en-CA" sz="1800" smtClean="0"/>
              <a:t>base de la description</a:t>
            </a:r>
          </a:p>
          <a:p>
            <a:pPr lvl="1" eaLnBrk="1" hangingPunct="1">
              <a:buFont typeface="Arial" charset="0"/>
              <a:buNone/>
            </a:pPr>
            <a:endParaRPr lang="en-CA" sz="1600" smtClean="0"/>
          </a:p>
          <a:p>
            <a:pPr eaLnBrk="1" hangingPunct="1"/>
            <a:r>
              <a:rPr lang="en-CA" sz="2000" smtClean="0"/>
              <a:t>Accès</a:t>
            </a:r>
          </a:p>
          <a:p>
            <a:pPr lvl="1" eaLnBrk="1" hangingPunct="1"/>
            <a:r>
              <a:rPr lang="en-CA" sz="1800" smtClean="0"/>
              <a:t>Choix des points d’accès</a:t>
            </a:r>
          </a:p>
          <a:p>
            <a:pPr lvl="1" eaLnBrk="1" hangingPunct="1"/>
            <a:r>
              <a:rPr lang="en-CA" sz="1800" smtClean="0"/>
              <a:t>Forme des vedettes</a:t>
            </a:r>
          </a:p>
          <a:p>
            <a:pPr lvl="1" eaLnBrk="1" hangingPunct="1"/>
            <a:r>
              <a:rPr lang="en-CA" sz="1800" smtClean="0"/>
              <a:t>Renvois</a:t>
            </a:r>
          </a:p>
          <a:p>
            <a:pPr lvl="1" eaLnBrk="1" hangingPunct="1"/>
            <a:endParaRPr lang="en-CA" sz="1200" smtClean="0"/>
          </a:p>
        </p:txBody>
      </p:sp>
      <p:sp>
        <p:nvSpPr>
          <p:cNvPr id="12" name="Text Placeholder 11"/>
          <p:cNvSpPr>
            <a:spLocks noGrp="1"/>
          </p:cNvSpPr>
          <p:nvPr>
            <p:ph type="body" sz="quarter" idx="3"/>
          </p:nvPr>
        </p:nvSpPr>
        <p:spPr/>
        <p:txBody>
          <a:bodyPr/>
          <a:lstStyle/>
          <a:p>
            <a:pPr eaLnBrk="1" hangingPunct="1"/>
            <a:r>
              <a:rPr lang="en-CA" smtClean="0">
                <a:solidFill>
                  <a:srgbClr val="0070C0"/>
                </a:solidFill>
              </a:rPr>
              <a:t>RDA</a:t>
            </a:r>
          </a:p>
        </p:txBody>
      </p:sp>
      <p:sp>
        <p:nvSpPr>
          <p:cNvPr id="13" name="Content Placeholder 12"/>
          <p:cNvSpPr>
            <a:spLocks noGrp="1"/>
          </p:cNvSpPr>
          <p:nvPr>
            <p:ph sz="quarter" idx="4"/>
          </p:nvPr>
        </p:nvSpPr>
        <p:spPr>
          <a:xfrm>
            <a:off x="4645025" y="2174875"/>
            <a:ext cx="4041775" cy="3754438"/>
          </a:xfrm>
        </p:spPr>
        <p:txBody>
          <a:bodyPr/>
          <a:lstStyle/>
          <a:p>
            <a:pPr eaLnBrk="1" hangingPunct="1"/>
            <a:r>
              <a:rPr lang="en-CA" sz="2000" smtClean="0"/>
              <a:t>Description</a:t>
            </a:r>
          </a:p>
          <a:p>
            <a:pPr lvl="1" eaLnBrk="1" hangingPunct="1"/>
            <a:r>
              <a:rPr lang="en-CA" sz="1800" smtClean="0">
                <a:solidFill>
                  <a:srgbClr val="0070C0"/>
                </a:solidFill>
              </a:rPr>
              <a:t>attributs des entités FRBR</a:t>
            </a:r>
          </a:p>
          <a:p>
            <a:pPr lvl="1" eaLnBrk="1" hangingPunct="1"/>
            <a:r>
              <a:rPr lang="en-CA" sz="1800" smtClean="0">
                <a:solidFill>
                  <a:srgbClr val="0070C0"/>
                </a:solidFill>
              </a:rPr>
              <a:t>types de contenu et de support</a:t>
            </a:r>
          </a:p>
          <a:p>
            <a:pPr lvl="1" eaLnBrk="1" hangingPunct="1"/>
            <a:r>
              <a:rPr lang="en-CA" sz="1800" smtClean="0"/>
              <a:t>mode de livraison</a:t>
            </a:r>
          </a:p>
          <a:p>
            <a:pPr lvl="1" eaLnBrk="1" hangingPunct="1"/>
            <a:r>
              <a:rPr lang="en-CA" sz="1800" smtClean="0"/>
              <a:t>base de la description</a:t>
            </a:r>
          </a:p>
          <a:p>
            <a:pPr lvl="1" eaLnBrk="1" hangingPunct="1">
              <a:buFont typeface="Arial" charset="0"/>
              <a:buNone/>
            </a:pPr>
            <a:endParaRPr lang="en-CA" sz="1600" smtClean="0">
              <a:solidFill>
                <a:srgbClr val="0070C0"/>
              </a:solidFill>
            </a:endParaRPr>
          </a:p>
          <a:p>
            <a:pPr eaLnBrk="1" hangingPunct="1"/>
            <a:r>
              <a:rPr lang="en-CA" sz="2000" smtClean="0"/>
              <a:t>Accès</a:t>
            </a:r>
          </a:p>
          <a:p>
            <a:pPr lvl="1" eaLnBrk="1" hangingPunct="1"/>
            <a:r>
              <a:rPr lang="en-CA" sz="1800" smtClean="0">
                <a:solidFill>
                  <a:srgbClr val="0070C0"/>
                </a:solidFill>
              </a:rPr>
              <a:t>relations FRBR</a:t>
            </a:r>
          </a:p>
          <a:p>
            <a:pPr lvl="1" eaLnBrk="1" hangingPunct="1"/>
            <a:r>
              <a:rPr lang="en-CA" sz="1800" smtClean="0">
                <a:solidFill>
                  <a:srgbClr val="0070C0"/>
                </a:solidFill>
              </a:rPr>
              <a:t>attributs des entités FRAD</a:t>
            </a:r>
          </a:p>
          <a:p>
            <a:pPr lvl="1" eaLnBrk="1" hangingPunct="1"/>
            <a:r>
              <a:rPr lang="en-CA" sz="1800" smtClean="0">
                <a:solidFill>
                  <a:srgbClr val="0070C0"/>
                </a:solidFill>
              </a:rPr>
              <a:t>relations FRAD</a:t>
            </a:r>
          </a:p>
          <a:p>
            <a:pPr lvl="1" eaLnBrk="1" hangingPunct="1"/>
            <a:r>
              <a:rPr lang="en-CA" sz="1800" smtClean="0">
                <a:solidFill>
                  <a:srgbClr val="0070C0"/>
                </a:solidFill>
              </a:rPr>
              <a:t>relations sujet*</a:t>
            </a:r>
          </a:p>
          <a:p>
            <a:pPr lvl="1" eaLnBrk="1" hangingPunct="1"/>
            <a:endParaRPr lang="en-CA" sz="1400" smtClean="0">
              <a:solidFill>
                <a:srgbClr val="0070C0"/>
              </a:solidFill>
            </a:endParaRPr>
          </a:p>
          <a:p>
            <a:pPr lvl="1" eaLnBrk="1" hangingPunct="1"/>
            <a:endParaRPr lang="en-CA" sz="1400" smtClean="0">
              <a:solidFill>
                <a:srgbClr val="0070C0"/>
              </a:solidFill>
            </a:endParaRPr>
          </a:p>
        </p:txBody>
      </p:sp>
      <p:sp>
        <p:nvSpPr>
          <p:cNvPr id="15366"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22" presetClass="entr" presetSubtype="1" fill="hold" grpId="0" nodeType="clickEffect">
                                  <p:stCondLst>
                                    <p:cond delay="0"/>
                                  </p:stCondLst>
                                  <p:childTnLst>
                                    <p:set>
                                      <p:cBhvr>
                                        <p:cTn id="10" dur="1" fill="hold">
                                          <p:stCondLst>
                                            <p:cond delay="0"/>
                                          </p:stCondLst>
                                        </p:cTn>
                                        <p:tgtEl>
                                          <p:spTgt spid="11">
                                            <p:txEl>
                                              <p:pRg st="0" end="0"/>
                                            </p:txEl>
                                          </p:spTgt>
                                        </p:tgtEl>
                                        <p:attrNameLst>
                                          <p:attrName>style.visibility</p:attrName>
                                        </p:attrNameLst>
                                      </p:cBhvr>
                                      <p:to>
                                        <p:strVal val="visible"/>
                                      </p:to>
                                    </p:set>
                                    <p:animEffect transition="in" filter="wipe(up)">
                                      <p:cBhvr>
                                        <p:cTn id="11" dur="500"/>
                                        <p:tgtEl>
                                          <p:spTgt spid="11">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22" presetClass="entr" presetSubtype="1" fill="hold" grpId="0" nodeType="clickEffect">
                                  <p:stCondLst>
                                    <p:cond delay="0"/>
                                  </p:stCondLst>
                                  <p:childTnLst>
                                    <p:set>
                                      <p:cBhvr>
                                        <p:cTn id="15" dur="1" fill="hold">
                                          <p:stCondLst>
                                            <p:cond delay="0"/>
                                          </p:stCondLst>
                                        </p:cTn>
                                        <p:tgtEl>
                                          <p:spTgt spid="11">
                                            <p:txEl>
                                              <p:pRg st="1" end="1"/>
                                            </p:txEl>
                                          </p:spTgt>
                                        </p:tgtEl>
                                        <p:attrNameLst>
                                          <p:attrName>style.visibility</p:attrName>
                                        </p:attrNameLst>
                                      </p:cBhvr>
                                      <p:to>
                                        <p:strVal val="visible"/>
                                      </p:to>
                                    </p:set>
                                    <p:animEffect transition="in" filter="wipe(up)">
                                      <p:cBhvr>
                                        <p:cTn id="16" dur="500"/>
                                        <p:tgtEl>
                                          <p:spTgt spid="11">
                                            <p:txEl>
                                              <p:pRg st="1" end="1"/>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22" presetClass="entr" presetSubtype="1" fill="hold" grpId="0" nodeType="clickEffect">
                                  <p:stCondLst>
                                    <p:cond delay="0"/>
                                  </p:stCondLst>
                                  <p:childTnLst>
                                    <p:set>
                                      <p:cBhvr>
                                        <p:cTn id="20" dur="1" fill="hold">
                                          <p:stCondLst>
                                            <p:cond delay="0"/>
                                          </p:stCondLst>
                                        </p:cTn>
                                        <p:tgtEl>
                                          <p:spTgt spid="11">
                                            <p:txEl>
                                              <p:pRg st="2" end="2"/>
                                            </p:txEl>
                                          </p:spTgt>
                                        </p:tgtEl>
                                        <p:attrNameLst>
                                          <p:attrName>style.visibility</p:attrName>
                                        </p:attrNameLst>
                                      </p:cBhvr>
                                      <p:to>
                                        <p:strVal val="visible"/>
                                      </p:to>
                                    </p:set>
                                    <p:animEffect transition="in" filter="wipe(up)">
                                      <p:cBhvr>
                                        <p:cTn id="21" dur="500"/>
                                        <p:tgtEl>
                                          <p:spTgt spid="11">
                                            <p:txEl>
                                              <p:pRg st="2" end="2"/>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22" presetClass="entr" presetSubtype="1" fill="hold" grpId="0" nodeType="clickEffect">
                                  <p:stCondLst>
                                    <p:cond delay="0"/>
                                  </p:stCondLst>
                                  <p:childTnLst>
                                    <p:set>
                                      <p:cBhvr>
                                        <p:cTn id="25" dur="1" fill="hold">
                                          <p:stCondLst>
                                            <p:cond delay="0"/>
                                          </p:stCondLst>
                                        </p:cTn>
                                        <p:tgtEl>
                                          <p:spTgt spid="11">
                                            <p:txEl>
                                              <p:pRg st="3" end="3"/>
                                            </p:txEl>
                                          </p:spTgt>
                                        </p:tgtEl>
                                        <p:attrNameLst>
                                          <p:attrName>style.visibility</p:attrName>
                                        </p:attrNameLst>
                                      </p:cBhvr>
                                      <p:to>
                                        <p:strVal val="visible"/>
                                      </p:to>
                                    </p:set>
                                    <p:animEffect transition="in" filter="wipe(up)">
                                      <p:cBhvr>
                                        <p:cTn id="26" dur="500"/>
                                        <p:tgtEl>
                                          <p:spTgt spid="11">
                                            <p:txEl>
                                              <p:pRg st="3" end="3"/>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22" presetClass="entr" presetSubtype="1" fill="hold" grpId="0" nodeType="clickEffect">
                                  <p:stCondLst>
                                    <p:cond delay="0"/>
                                  </p:stCondLst>
                                  <p:childTnLst>
                                    <p:set>
                                      <p:cBhvr>
                                        <p:cTn id="30" dur="1" fill="hold">
                                          <p:stCondLst>
                                            <p:cond delay="0"/>
                                          </p:stCondLst>
                                        </p:cTn>
                                        <p:tgtEl>
                                          <p:spTgt spid="11">
                                            <p:txEl>
                                              <p:pRg st="4" end="4"/>
                                            </p:txEl>
                                          </p:spTgt>
                                        </p:tgtEl>
                                        <p:attrNameLst>
                                          <p:attrName>style.visibility</p:attrName>
                                        </p:attrNameLst>
                                      </p:cBhvr>
                                      <p:to>
                                        <p:strVal val="visible"/>
                                      </p:to>
                                    </p:set>
                                    <p:animEffect transition="in" filter="wipe(up)">
                                      <p:cBhvr>
                                        <p:cTn id="31" dur="500"/>
                                        <p:tgtEl>
                                          <p:spTgt spid="11">
                                            <p:txEl>
                                              <p:pRg st="4" end="4"/>
                                            </p:txEl>
                                          </p:spTgt>
                                        </p:tgtEl>
                                      </p:cBhvr>
                                    </p:animEffect>
                                  </p:childTnLst>
                                </p:cTn>
                              </p:par>
                            </p:childTnLst>
                          </p:cTn>
                        </p:par>
                      </p:childTnLst>
                    </p:cTn>
                  </p:par>
                  <p:par>
                    <p:cTn id="32" fill="hold">
                      <p:stCondLst>
                        <p:cond delay="indefinite"/>
                      </p:stCondLst>
                      <p:childTnLst>
                        <p:par>
                          <p:cTn id="33" fill="hold">
                            <p:stCondLst>
                              <p:cond delay="0"/>
                            </p:stCondLst>
                            <p:childTnLst>
                              <p:par>
                                <p:cTn id="34" presetID="22" presetClass="entr" presetSubtype="1" fill="hold" grpId="0" nodeType="clickEffect">
                                  <p:stCondLst>
                                    <p:cond delay="0"/>
                                  </p:stCondLst>
                                  <p:childTnLst>
                                    <p:set>
                                      <p:cBhvr>
                                        <p:cTn id="35" dur="1" fill="hold">
                                          <p:stCondLst>
                                            <p:cond delay="0"/>
                                          </p:stCondLst>
                                        </p:cTn>
                                        <p:tgtEl>
                                          <p:spTgt spid="11">
                                            <p:txEl>
                                              <p:pRg st="6" end="6"/>
                                            </p:txEl>
                                          </p:spTgt>
                                        </p:tgtEl>
                                        <p:attrNameLst>
                                          <p:attrName>style.visibility</p:attrName>
                                        </p:attrNameLst>
                                      </p:cBhvr>
                                      <p:to>
                                        <p:strVal val="visible"/>
                                      </p:to>
                                    </p:set>
                                    <p:animEffect transition="in" filter="wipe(up)">
                                      <p:cBhvr>
                                        <p:cTn id="36" dur="500"/>
                                        <p:tgtEl>
                                          <p:spTgt spid="11">
                                            <p:txEl>
                                              <p:pRg st="6" end="6"/>
                                            </p:txEl>
                                          </p:spTgt>
                                        </p:tgtEl>
                                      </p:cBhvr>
                                    </p:animEffect>
                                  </p:childTnLst>
                                </p:cTn>
                              </p:par>
                            </p:childTnLst>
                          </p:cTn>
                        </p:par>
                      </p:childTnLst>
                    </p:cTn>
                  </p:par>
                  <p:par>
                    <p:cTn id="37" fill="hold">
                      <p:stCondLst>
                        <p:cond delay="indefinite"/>
                      </p:stCondLst>
                      <p:childTnLst>
                        <p:par>
                          <p:cTn id="38" fill="hold">
                            <p:stCondLst>
                              <p:cond delay="0"/>
                            </p:stCondLst>
                            <p:childTnLst>
                              <p:par>
                                <p:cTn id="39" presetID="22" presetClass="entr" presetSubtype="1" fill="hold" grpId="0" nodeType="clickEffect">
                                  <p:stCondLst>
                                    <p:cond delay="0"/>
                                  </p:stCondLst>
                                  <p:childTnLst>
                                    <p:set>
                                      <p:cBhvr>
                                        <p:cTn id="40" dur="1" fill="hold">
                                          <p:stCondLst>
                                            <p:cond delay="0"/>
                                          </p:stCondLst>
                                        </p:cTn>
                                        <p:tgtEl>
                                          <p:spTgt spid="11">
                                            <p:txEl>
                                              <p:pRg st="7" end="7"/>
                                            </p:txEl>
                                          </p:spTgt>
                                        </p:tgtEl>
                                        <p:attrNameLst>
                                          <p:attrName>style.visibility</p:attrName>
                                        </p:attrNameLst>
                                      </p:cBhvr>
                                      <p:to>
                                        <p:strVal val="visible"/>
                                      </p:to>
                                    </p:set>
                                    <p:animEffect transition="in" filter="wipe(up)">
                                      <p:cBhvr>
                                        <p:cTn id="41" dur="500"/>
                                        <p:tgtEl>
                                          <p:spTgt spid="11">
                                            <p:txEl>
                                              <p:pRg st="7" end="7"/>
                                            </p:txEl>
                                          </p:spTgt>
                                        </p:tgtEl>
                                      </p:cBhvr>
                                    </p:animEffect>
                                  </p:childTnLst>
                                </p:cTn>
                              </p:par>
                            </p:childTnLst>
                          </p:cTn>
                        </p:par>
                      </p:childTnLst>
                    </p:cTn>
                  </p:par>
                  <p:par>
                    <p:cTn id="42" fill="hold">
                      <p:stCondLst>
                        <p:cond delay="indefinite"/>
                      </p:stCondLst>
                      <p:childTnLst>
                        <p:par>
                          <p:cTn id="43" fill="hold">
                            <p:stCondLst>
                              <p:cond delay="0"/>
                            </p:stCondLst>
                            <p:childTnLst>
                              <p:par>
                                <p:cTn id="44" presetID="22" presetClass="entr" presetSubtype="1" fill="hold" grpId="0" nodeType="clickEffect">
                                  <p:stCondLst>
                                    <p:cond delay="0"/>
                                  </p:stCondLst>
                                  <p:childTnLst>
                                    <p:set>
                                      <p:cBhvr>
                                        <p:cTn id="45" dur="1" fill="hold">
                                          <p:stCondLst>
                                            <p:cond delay="0"/>
                                          </p:stCondLst>
                                        </p:cTn>
                                        <p:tgtEl>
                                          <p:spTgt spid="11">
                                            <p:txEl>
                                              <p:pRg st="8" end="8"/>
                                            </p:txEl>
                                          </p:spTgt>
                                        </p:tgtEl>
                                        <p:attrNameLst>
                                          <p:attrName>style.visibility</p:attrName>
                                        </p:attrNameLst>
                                      </p:cBhvr>
                                      <p:to>
                                        <p:strVal val="visible"/>
                                      </p:to>
                                    </p:set>
                                    <p:animEffect transition="in" filter="wipe(up)">
                                      <p:cBhvr>
                                        <p:cTn id="46" dur="500"/>
                                        <p:tgtEl>
                                          <p:spTgt spid="11">
                                            <p:txEl>
                                              <p:pRg st="8" end="8"/>
                                            </p:txEl>
                                          </p:spTgt>
                                        </p:tgtEl>
                                      </p:cBhvr>
                                    </p:animEffect>
                                  </p:childTnLst>
                                </p:cTn>
                              </p:par>
                            </p:childTnLst>
                          </p:cTn>
                        </p:par>
                      </p:childTnLst>
                    </p:cTn>
                  </p:par>
                  <p:par>
                    <p:cTn id="47" fill="hold">
                      <p:stCondLst>
                        <p:cond delay="indefinite"/>
                      </p:stCondLst>
                      <p:childTnLst>
                        <p:par>
                          <p:cTn id="48" fill="hold">
                            <p:stCondLst>
                              <p:cond delay="0"/>
                            </p:stCondLst>
                            <p:childTnLst>
                              <p:par>
                                <p:cTn id="49" presetID="22" presetClass="entr" presetSubtype="1" fill="hold" grpId="0" nodeType="clickEffect">
                                  <p:stCondLst>
                                    <p:cond delay="0"/>
                                  </p:stCondLst>
                                  <p:childTnLst>
                                    <p:set>
                                      <p:cBhvr>
                                        <p:cTn id="50" dur="1" fill="hold">
                                          <p:stCondLst>
                                            <p:cond delay="0"/>
                                          </p:stCondLst>
                                        </p:cTn>
                                        <p:tgtEl>
                                          <p:spTgt spid="11">
                                            <p:txEl>
                                              <p:pRg st="9" end="9"/>
                                            </p:txEl>
                                          </p:spTgt>
                                        </p:tgtEl>
                                        <p:attrNameLst>
                                          <p:attrName>style.visibility</p:attrName>
                                        </p:attrNameLst>
                                      </p:cBhvr>
                                      <p:to>
                                        <p:strVal val="visible"/>
                                      </p:to>
                                    </p:set>
                                    <p:animEffect transition="in" filter="wipe(up)">
                                      <p:cBhvr>
                                        <p:cTn id="51" dur="500"/>
                                        <p:tgtEl>
                                          <p:spTgt spid="11">
                                            <p:txEl>
                                              <p:pRg st="9" end="9"/>
                                            </p:txEl>
                                          </p:spTgt>
                                        </p:tgtEl>
                                      </p:cBhvr>
                                    </p:animEffect>
                                  </p:childTnLst>
                                </p:cTn>
                              </p:par>
                            </p:childTnLst>
                          </p:cTn>
                        </p:par>
                      </p:childTnLst>
                    </p:cTn>
                  </p:par>
                  <p:par>
                    <p:cTn id="52" fill="hold">
                      <p:stCondLst>
                        <p:cond delay="indefinite"/>
                      </p:stCondLst>
                      <p:childTnLst>
                        <p:par>
                          <p:cTn id="53" fill="hold">
                            <p:stCondLst>
                              <p:cond delay="0"/>
                            </p:stCondLst>
                            <p:childTnLst>
                              <p:par>
                                <p:cTn id="54" presetID="1" presetClass="entr" presetSubtype="0" fill="hold" grpId="0" nodeType="clickEffect">
                                  <p:stCondLst>
                                    <p:cond delay="0"/>
                                  </p:stCondLst>
                                  <p:childTnLst>
                                    <p:set>
                                      <p:cBhvr>
                                        <p:cTn id="55"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56" fill="hold">
                      <p:stCondLst>
                        <p:cond delay="indefinite"/>
                      </p:stCondLst>
                      <p:childTnLst>
                        <p:par>
                          <p:cTn id="57" fill="hold">
                            <p:stCondLst>
                              <p:cond delay="0"/>
                            </p:stCondLst>
                            <p:childTnLst>
                              <p:par>
                                <p:cTn id="58" presetID="22" presetClass="entr" presetSubtype="1" fill="hold" grpId="0" nodeType="clickEffect">
                                  <p:stCondLst>
                                    <p:cond delay="0"/>
                                  </p:stCondLst>
                                  <p:childTnLst>
                                    <p:set>
                                      <p:cBhvr>
                                        <p:cTn id="59" dur="1" fill="hold">
                                          <p:stCondLst>
                                            <p:cond delay="0"/>
                                          </p:stCondLst>
                                        </p:cTn>
                                        <p:tgtEl>
                                          <p:spTgt spid="13">
                                            <p:txEl>
                                              <p:pRg st="0" end="0"/>
                                            </p:txEl>
                                          </p:spTgt>
                                        </p:tgtEl>
                                        <p:attrNameLst>
                                          <p:attrName>style.visibility</p:attrName>
                                        </p:attrNameLst>
                                      </p:cBhvr>
                                      <p:to>
                                        <p:strVal val="visible"/>
                                      </p:to>
                                    </p:set>
                                    <p:animEffect transition="in" filter="wipe(up)">
                                      <p:cBhvr>
                                        <p:cTn id="60" dur="500"/>
                                        <p:tgtEl>
                                          <p:spTgt spid="13">
                                            <p:txEl>
                                              <p:pRg st="0" end="0"/>
                                            </p:txEl>
                                          </p:spTgt>
                                        </p:tgtEl>
                                      </p:cBhvr>
                                    </p:animEffect>
                                  </p:childTnLst>
                                </p:cTn>
                              </p:par>
                            </p:childTnLst>
                          </p:cTn>
                        </p:par>
                      </p:childTnLst>
                    </p:cTn>
                  </p:par>
                  <p:par>
                    <p:cTn id="61" fill="hold">
                      <p:stCondLst>
                        <p:cond delay="indefinite"/>
                      </p:stCondLst>
                      <p:childTnLst>
                        <p:par>
                          <p:cTn id="62" fill="hold">
                            <p:stCondLst>
                              <p:cond delay="0"/>
                            </p:stCondLst>
                            <p:childTnLst>
                              <p:par>
                                <p:cTn id="63" presetID="22" presetClass="entr" presetSubtype="1" fill="hold" grpId="0" nodeType="clickEffect">
                                  <p:stCondLst>
                                    <p:cond delay="0"/>
                                  </p:stCondLst>
                                  <p:childTnLst>
                                    <p:set>
                                      <p:cBhvr>
                                        <p:cTn id="64" dur="1" fill="hold">
                                          <p:stCondLst>
                                            <p:cond delay="0"/>
                                          </p:stCondLst>
                                        </p:cTn>
                                        <p:tgtEl>
                                          <p:spTgt spid="13">
                                            <p:txEl>
                                              <p:pRg st="1" end="1"/>
                                            </p:txEl>
                                          </p:spTgt>
                                        </p:tgtEl>
                                        <p:attrNameLst>
                                          <p:attrName>style.visibility</p:attrName>
                                        </p:attrNameLst>
                                      </p:cBhvr>
                                      <p:to>
                                        <p:strVal val="visible"/>
                                      </p:to>
                                    </p:set>
                                    <p:animEffect transition="in" filter="wipe(up)">
                                      <p:cBhvr>
                                        <p:cTn id="65" dur="500"/>
                                        <p:tgtEl>
                                          <p:spTgt spid="13">
                                            <p:txEl>
                                              <p:pRg st="1" end="1"/>
                                            </p:txEl>
                                          </p:spTgt>
                                        </p:tgtEl>
                                      </p:cBhvr>
                                    </p:animEffect>
                                  </p:childTnLst>
                                </p:cTn>
                              </p:par>
                            </p:childTnLst>
                          </p:cTn>
                        </p:par>
                      </p:childTnLst>
                    </p:cTn>
                  </p:par>
                  <p:par>
                    <p:cTn id="66" fill="hold">
                      <p:stCondLst>
                        <p:cond delay="indefinite"/>
                      </p:stCondLst>
                      <p:childTnLst>
                        <p:par>
                          <p:cTn id="67" fill="hold">
                            <p:stCondLst>
                              <p:cond delay="0"/>
                            </p:stCondLst>
                            <p:childTnLst>
                              <p:par>
                                <p:cTn id="68" presetID="22" presetClass="entr" presetSubtype="1" fill="hold" grpId="0" nodeType="clickEffect">
                                  <p:stCondLst>
                                    <p:cond delay="0"/>
                                  </p:stCondLst>
                                  <p:childTnLst>
                                    <p:set>
                                      <p:cBhvr>
                                        <p:cTn id="69" dur="1" fill="hold">
                                          <p:stCondLst>
                                            <p:cond delay="0"/>
                                          </p:stCondLst>
                                        </p:cTn>
                                        <p:tgtEl>
                                          <p:spTgt spid="13">
                                            <p:txEl>
                                              <p:pRg st="2" end="2"/>
                                            </p:txEl>
                                          </p:spTgt>
                                        </p:tgtEl>
                                        <p:attrNameLst>
                                          <p:attrName>style.visibility</p:attrName>
                                        </p:attrNameLst>
                                      </p:cBhvr>
                                      <p:to>
                                        <p:strVal val="visible"/>
                                      </p:to>
                                    </p:set>
                                    <p:animEffect transition="in" filter="wipe(up)">
                                      <p:cBhvr>
                                        <p:cTn id="70" dur="500"/>
                                        <p:tgtEl>
                                          <p:spTgt spid="13">
                                            <p:txEl>
                                              <p:pRg st="2" end="2"/>
                                            </p:txEl>
                                          </p:spTgt>
                                        </p:tgtEl>
                                      </p:cBhvr>
                                    </p:animEffect>
                                  </p:childTnLst>
                                </p:cTn>
                              </p:par>
                            </p:childTnLst>
                          </p:cTn>
                        </p:par>
                      </p:childTnLst>
                    </p:cTn>
                  </p:par>
                  <p:par>
                    <p:cTn id="71" fill="hold">
                      <p:stCondLst>
                        <p:cond delay="indefinite"/>
                      </p:stCondLst>
                      <p:childTnLst>
                        <p:par>
                          <p:cTn id="72" fill="hold">
                            <p:stCondLst>
                              <p:cond delay="0"/>
                            </p:stCondLst>
                            <p:childTnLst>
                              <p:par>
                                <p:cTn id="73" presetID="22" presetClass="entr" presetSubtype="1" fill="hold" grpId="0" nodeType="clickEffect">
                                  <p:stCondLst>
                                    <p:cond delay="0"/>
                                  </p:stCondLst>
                                  <p:childTnLst>
                                    <p:set>
                                      <p:cBhvr>
                                        <p:cTn id="74" dur="1" fill="hold">
                                          <p:stCondLst>
                                            <p:cond delay="0"/>
                                          </p:stCondLst>
                                        </p:cTn>
                                        <p:tgtEl>
                                          <p:spTgt spid="13">
                                            <p:txEl>
                                              <p:pRg st="3" end="3"/>
                                            </p:txEl>
                                          </p:spTgt>
                                        </p:tgtEl>
                                        <p:attrNameLst>
                                          <p:attrName>style.visibility</p:attrName>
                                        </p:attrNameLst>
                                      </p:cBhvr>
                                      <p:to>
                                        <p:strVal val="visible"/>
                                      </p:to>
                                    </p:set>
                                    <p:animEffect transition="in" filter="wipe(up)">
                                      <p:cBhvr>
                                        <p:cTn id="75" dur="500"/>
                                        <p:tgtEl>
                                          <p:spTgt spid="13">
                                            <p:txEl>
                                              <p:pRg st="3" end="3"/>
                                            </p:txEl>
                                          </p:spTgt>
                                        </p:tgtEl>
                                      </p:cBhvr>
                                    </p:animEffect>
                                  </p:childTnLst>
                                </p:cTn>
                              </p:par>
                            </p:childTnLst>
                          </p:cTn>
                        </p:par>
                      </p:childTnLst>
                    </p:cTn>
                  </p:par>
                  <p:par>
                    <p:cTn id="76" fill="hold">
                      <p:stCondLst>
                        <p:cond delay="indefinite"/>
                      </p:stCondLst>
                      <p:childTnLst>
                        <p:par>
                          <p:cTn id="77" fill="hold">
                            <p:stCondLst>
                              <p:cond delay="0"/>
                            </p:stCondLst>
                            <p:childTnLst>
                              <p:par>
                                <p:cTn id="78" presetID="22" presetClass="entr" presetSubtype="1" fill="hold" grpId="0" nodeType="clickEffect">
                                  <p:stCondLst>
                                    <p:cond delay="0"/>
                                  </p:stCondLst>
                                  <p:childTnLst>
                                    <p:set>
                                      <p:cBhvr>
                                        <p:cTn id="79" dur="1" fill="hold">
                                          <p:stCondLst>
                                            <p:cond delay="0"/>
                                          </p:stCondLst>
                                        </p:cTn>
                                        <p:tgtEl>
                                          <p:spTgt spid="13">
                                            <p:txEl>
                                              <p:pRg st="4" end="4"/>
                                            </p:txEl>
                                          </p:spTgt>
                                        </p:tgtEl>
                                        <p:attrNameLst>
                                          <p:attrName>style.visibility</p:attrName>
                                        </p:attrNameLst>
                                      </p:cBhvr>
                                      <p:to>
                                        <p:strVal val="visible"/>
                                      </p:to>
                                    </p:set>
                                    <p:animEffect transition="in" filter="wipe(up)">
                                      <p:cBhvr>
                                        <p:cTn id="80" dur="500"/>
                                        <p:tgtEl>
                                          <p:spTgt spid="13">
                                            <p:txEl>
                                              <p:pRg st="4" end="4"/>
                                            </p:txEl>
                                          </p:spTgt>
                                        </p:tgtEl>
                                      </p:cBhvr>
                                    </p:animEffect>
                                  </p:childTnLst>
                                </p:cTn>
                              </p:par>
                            </p:childTnLst>
                          </p:cTn>
                        </p:par>
                      </p:childTnLst>
                    </p:cTn>
                  </p:par>
                  <p:par>
                    <p:cTn id="81" fill="hold">
                      <p:stCondLst>
                        <p:cond delay="indefinite"/>
                      </p:stCondLst>
                      <p:childTnLst>
                        <p:par>
                          <p:cTn id="82" fill="hold">
                            <p:stCondLst>
                              <p:cond delay="0"/>
                            </p:stCondLst>
                            <p:childTnLst>
                              <p:par>
                                <p:cTn id="83" presetID="22" presetClass="entr" presetSubtype="1" fill="hold" grpId="0" nodeType="clickEffect">
                                  <p:stCondLst>
                                    <p:cond delay="0"/>
                                  </p:stCondLst>
                                  <p:childTnLst>
                                    <p:set>
                                      <p:cBhvr>
                                        <p:cTn id="84" dur="1" fill="hold">
                                          <p:stCondLst>
                                            <p:cond delay="0"/>
                                          </p:stCondLst>
                                        </p:cTn>
                                        <p:tgtEl>
                                          <p:spTgt spid="13">
                                            <p:txEl>
                                              <p:pRg st="6" end="6"/>
                                            </p:txEl>
                                          </p:spTgt>
                                        </p:tgtEl>
                                        <p:attrNameLst>
                                          <p:attrName>style.visibility</p:attrName>
                                        </p:attrNameLst>
                                      </p:cBhvr>
                                      <p:to>
                                        <p:strVal val="visible"/>
                                      </p:to>
                                    </p:set>
                                    <p:animEffect transition="in" filter="wipe(up)">
                                      <p:cBhvr>
                                        <p:cTn id="85" dur="500"/>
                                        <p:tgtEl>
                                          <p:spTgt spid="13">
                                            <p:txEl>
                                              <p:pRg st="6" end="6"/>
                                            </p:txEl>
                                          </p:spTgt>
                                        </p:tgtEl>
                                      </p:cBhvr>
                                    </p:animEffect>
                                  </p:childTnLst>
                                </p:cTn>
                              </p:par>
                            </p:childTnLst>
                          </p:cTn>
                        </p:par>
                      </p:childTnLst>
                    </p:cTn>
                  </p:par>
                  <p:par>
                    <p:cTn id="86" fill="hold">
                      <p:stCondLst>
                        <p:cond delay="indefinite"/>
                      </p:stCondLst>
                      <p:childTnLst>
                        <p:par>
                          <p:cTn id="87" fill="hold">
                            <p:stCondLst>
                              <p:cond delay="0"/>
                            </p:stCondLst>
                            <p:childTnLst>
                              <p:par>
                                <p:cTn id="88" presetID="22" presetClass="entr" presetSubtype="1" fill="hold" grpId="0" nodeType="clickEffect">
                                  <p:stCondLst>
                                    <p:cond delay="0"/>
                                  </p:stCondLst>
                                  <p:childTnLst>
                                    <p:set>
                                      <p:cBhvr>
                                        <p:cTn id="89" dur="1" fill="hold">
                                          <p:stCondLst>
                                            <p:cond delay="0"/>
                                          </p:stCondLst>
                                        </p:cTn>
                                        <p:tgtEl>
                                          <p:spTgt spid="13">
                                            <p:txEl>
                                              <p:pRg st="7" end="7"/>
                                            </p:txEl>
                                          </p:spTgt>
                                        </p:tgtEl>
                                        <p:attrNameLst>
                                          <p:attrName>style.visibility</p:attrName>
                                        </p:attrNameLst>
                                      </p:cBhvr>
                                      <p:to>
                                        <p:strVal val="visible"/>
                                      </p:to>
                                    </p:set>
                                    <p:animEffect transition="in" filter="wipe(up)">
                                      <p:cBhvr>
                                        <p:cTn id="90" dur="500"/>
                                        <p:tgtEl>
                                          <p:spTgt spid="13">
                                            <p:txEl>
                                              <p:pRg st="7" end="7"/>
                                            </p:txEl>
                                          </p:spTgt>
                                        </p:tgtEl>
                                      </p:cBhvr>
                                    </p:animEffect>
                                  </p:childTnLst>
                                </p:cTn>
                              </p:par>
                            </p:childTnLst>
                          </p:cTn>
                        </p:par>
                      </p:childTnLst>
                    </p:cTn>
                  </p:par>
                  <p:par>
                    <p:cTn id="91" fill="hold">
                      <p:stCondLst>
                        <p:cond delay="indefinite"/>
                      </p:stCondLst>
                      <p:childTnLst>
                        <p:par>
                          <p:cTn id="92" fill="hold">
                            <p:stCondLst>
                              <p:cond delay="0"/>
                            </p:stCondLst>
                            <p:childTnLst>
                              <p:par>
                                <p:cTn id="93" presetID="22" presetClass="entr" presetSubtype="1" fill="hold" grpId="0" nodeType="clickEffect">
                                  <p:stCondLst>
                                    <p:cond delay="0"/>
                                  </p:stCondLst>
                                  <p:childTnLst>
                                    <p:set>
                                      <p:cBhvr>
                                        <p:cTn id="94" dur="1" fill="hold">
                                          <p:stCondLst>
                                            <p:cond delay="0"/>
                                          </p:stCondLst>
                                        </p:cTn>
                                        <p:tgtEl>
                                          <p:spTgt spid="13">
                                            <p:txEl>
                                              <p:pRg st="8" end="8"/>
                                            </p:txEl>
                                          </p:spTgt>
                                        </p:tgtEl>
                                        <p:attrNameLst>
                                          <p:attrName>style.visibility</p:attrName>
                                        </p:attrNameLst>
                                      </p:cBhvr>
                                      <p:to>
                                        <p:strVal val="visible"/>
                                      </p:to>
                                    </p:set>
                                    <p:animEffect transition="in" filter="wipe(up)">
                                      <p:cBhvr>
                                        <p:cTn id="95" dur="500"/>
                                        <p:tgtEl>
                                          <p:spTgt spid="13">
                                            <p:txEl>
                                              <p:pRg st="8" end="8"/>
                                            </p:txEl>
                                          </p:spTgt>
                                        </p:tgtEl>
                                      </p:cBhvr>
                                    </p:animEffect>
                                  </p:childTnLst>
                                </p:cTn>
                              </p:par>
                            </p:childTnLst>
                          </p:cTn>
                        </p:par>
                      </p:childTnLst>
                    </p:cTn>
                  </p:par>
                  <p:par>
                    <p:cTn id="96" fill="hold">
                      <p:stCondLst>
                        <p:cond delay="indefinite"/>
                      </p:stCondLst>
                      <p:childTnLst>
                        <p:par>
                          <p:cTn id="97" fill="hold">
                            <p:stCondLst>
                              <p:cond delay="0"/>
                            </p:stCondLst>
                            <p:childTnLst>
                              <p:par>
                                <p:cTn id="98" presetID="22" presetClass="entr" presetSubtype="1" fill="hold" grpId="0" nodeType="clickEffect">
                                  <p:stCondLst>
                                    <p:cond delay="0"/>
                                  </p:stCondLst>
                                  <p:childTnLst>
                                    <p:set>
                                      <p:cBhvr>
                                        <p:cTn id="99" dur="1" fill="hold">
                                          <p:stCondLst>
                                            <p:cond delay="0"/>
                                          </p:stCondLst>
                                        </p:cTn>
                                        <p:tgtEl>
                                          <p:spTgt spid="13">
                                            <p:txEl>
                                              <p:pRg st="9" end="9"/>
                                            </p:txEl>
                                          </p:spTgt>
                                        </p:tgtEl>
                                        <p:attrNameLst>
                                          <p:attrName>style.visibility</p:attrName>
                                        </p:attrNameLst>
                                      </p:cBhvr>
                                      <p:to>
                                        <p:strVal val="visible"/>
                                      </p:to>
                                    </p:set>
                                    <p:animEffect transition="in" filter="wipe(up)">
                                      <p:cBhvr>
                                        <p:cTn id="100" dur="500"/>
                                        <p:tgtEl>
                                          <p:spTgt spid="13">
                                            <p:txEl>
                                              <p:pRg st="9" end="9"/>
                                            </p:txEl>
                                          </p:spTgt>
                                        </p:tgtEl>
                                      </p:cBhvr>
                                    </p:animEffect>
                                  </p:childTnLst>
                                </p:cTn>
                              </p:par>
                            </p:childTnLst>
                          </p:cTn>
                        </p:par>
                      </p:childTnLst>
                    </p:cTn>
                  </p:par>
                  <p:par>
                    <p:cTn id="101" fill="hold">
                      <p:stCondLst>
                        <p:cond delay="indefinite"/>
                      </p:stCondLst>
                      <p:childTnLst>
                        <p:par>
                          <p:cTn id="102" fill="hold">
                            <p:stCondLst>
                              <p:cond delay="0"/>
                            </p:stCondLst>
                            <p:childTnLst>
                              <p:par>
                                <p:cTn id="103" presetID="22" presetClass="entr" presetSubtype="1" fill="hold" grpId="0" nodeType="clickEffect">
                                  <p:stCondLst>
                                    <p:cond delay="0"/>
                                  </p:stCondLst>
                                  <p:childTnLst>
                                    <p:set>
                                      <p:cBhvr>
                                        <p:cTn id="104" dur="1" fill="hold">
                                          <p:stCondLst>
                                            <p:cond delay="0"/>
                                          </p:stCondLst>
                                        </p:cTn>
                                        <p:tgtEl>
                                          <p:spTgt spid="13">
                                            <p:txEl>
                                              <p:pRg st="10" end="10"/>
                                            </p:txEl>
                                          </p:spTgt>
                                        </p:tgtEl>
                                        <p:attrNameLst>
                                          <p:attrName>style.visibility</p:attrName>
                                        </p:attrNameLst>
                                      </p:cBhvr>
                                      <p:to>
                                        <p:strVal val="visible"/>
                                      </p:to>
                                    </p:set>
                                    <p:animEffect transition="in" filter="wipe(up)">
                                      <p:cBhvr>
                                        <p:cTn id="105" dur="500"/>
                                        <p:tgtEl>
                                          <p:spTgt spid="13">
                                            <p:txEl>
                                              <p:pRg st="10" end="1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build="p"/>
      <p:bldP spid="11" grpId="0" build="p"/>
      <p:bldP spid="12" grpId="0" build="p"/>
      <p:bldP spid="1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Title 1"/>
          <p:cNvSpPr>
            <a:spLocks noGrp="1"/>
          </p:cNvSpPr>
          <p:nvPr>
            <p:ph type="title"/>
          </p:nvPr>
        </p:nvSpPr>
        <p:spPr>
          <a:xfrm>
            <a:off x="457200" y="428625"/>
            <a:ext cx="8229600" cy="785813"/>
          </a:xfrm>
        </p:spPr>
        <p:txBody>
          <a:bodyPr/>
          <a:lstStyle/>
          <a:p>
            <a:pPr algn="l" eaLnBrk="1" hangingPunct="1"/>
            <a:r>
              <a:rPr lang="en-CA" sz="4000" smtClean="0">
                <a:solidFill>
                  <a:srgbClr val="0070C0"/>
                </a:solidFill>
              </a:rPr>
              <a:t>Structure RCAA2</a:t>
            </a:r>
          </a:p>
        </p:txBody>
      </p:sp>
      <p:sp>
        <p:nvSpPr>
          <p:cNvPr id="5" name="TextBox 4"/>
          <p:cNvSpPr txBox="1">
            <a:spLocks noChangeArrowheads="1"/>
          </p:cNvSpPr>
          <p:nvPr/>
        </p:nvSpPr>
        <p:spPr bwMode="auto">
          <a:xfrm>
            <a:off x="500063" y="1500188"/>
            <a:ext cx="4000500" cy="428625"/>
          </a:xfrm>
          <a:prstGeom prst="rect">
            <a:avLst/>
          </a:prstGeom>
          <a:noFill/>
          <a:ln w="9525">
            <a:noFill/>
            <a:miter lim="800000"/>
            <a:headEnd/>
            <a:tailEnd/>
          </a:ln>
        </p:spPr>
        <p:txBody>
          <a:bodyPr/>
          <a:lstStyle/>
          <a:p>
            <a:r>
              <a:rPr lang="en-CA" sz="2000" b="1">
                <a:latin typeface="Calibri" pitchFamily="34" charset="0"/>
              </a:rPr>
              <a:t>Partie I – Description</a:t>
            </a:r>
          </a:p>
          <a:p>
            <a:endParaRPr lang="en-CA">
              <a:latin typeface="Calibri" pitchFamily="34" charset="0"/>
            </a:endParaRPr>
          </a:p>
        </p:txBody>
      </p:sp>
      <p:sp>
        <p:nvSpPr>
          <p:cNvPr id="6" name="TextBox 5"/>
          <p:cNvSpPr txBox="1">
            <a:spLocks noChangeArrowheads="1"/>
          </p:cNvSpPr>
          <p:nvPr/>
        </p:nvSpPr>
        <p:spPr bwMode="auto">
          <a:xfrm>
            <a:off x="500063" y="2214563"/>
            <a:ext cx="4000500" cy="4071937"/>
          </a:xfrm>
          <a:prstGeom prst="rect">
            <a:avLst/>
          </a:prstGeom>
          <a:noFill/>
          <a:ln w="9525">
            <a:noFill/>
            <a:miter lim="800000"/>
            <a:headEnd/>
            <a:tailEnd/>
          </a:ln>
        </p:spPr>
        <p:txBody>
          <a:bodyPr/>
          <a:lstStyle/>
          <a:p>
            <a:r>
              <a:rPr lang="en-CA">
                <a:latin typeface="Calibri" pitchFamily="34" charset="0"/>
              </a:rPr>
              <a:t>1. Généralités</a:t>
            </a:r>
          </a:p>
          <a:p>
            <a:r>
              <a:rPr lang="en-CA">
                <a:latin typeface="Calibri" pitchFamily="34" charset="0"/>
              </a:rPr>
              <a:t>2. Livres, brochures et feuilles imprimées</a:t>
            </a:r>
          </a:p>
          <a:p>
            <a:r>
              <a:rPr lang="en-CA">
                <a:latin typeface="Calibri" pitchFamily="34" charset="0"/>
              </a:rPr>
              <a:t>3. Documents cartographiques</a:t>
            </a:r>
          </a:p>
          <a:p>
            <a:r>
              <a:rPr lang="en-CA">
                <a:latin typeface="Calibri" pitchFamily="34" charset="0"/>
              </a:rPr>
              <a:t>4. Manuscrits</a:t>
            </a:r>
          </a:p>
          <a:p>
            <a:r>
              <a:rPr lang="en-CA">
                <a:latin typeface="Calibri" pitchFamily="34" charset="0"/>
              </a:rPr>
              <a:t>5. Imprimés musicaux</a:t>
            </a:r>
          </a:p>
          <a:p>
            <a:r>
              <a:rPr lang="en-CA">
                <a:latin typeface="Calibri" pitchFamily="34" charset="0"/>
              </a:rPr>
              <a:t>6. Enregistrements sonores</a:t>
            </a:r>
          </a:p>
          <a:p>
            <a:r>
              <a:rPr lang="en-CA">
                <a:latin typeface="Calibri" pitchFamily="34" charset="0"/>
              </a:rPr>
              <a:t>7. Films cinématographiques et enregistrements vidéo</a:t>
            </a:r>
          </a:p>
          <a:p>
            <a:r>
              <a:rPr lang="en-CA">
                <a:latin typeface="Calibri" pitchFamily="34" charset="0"/>
              </a:rPr>
              <a:t>8. Documents iconiques</a:t>
            </a:r>
          </a:p>
          <a:p>
            <a:r>
              <a:rPr lang="en-CA">
                <a:latin typeface="Calibri" pitchFamily="34" charset="0"/>
              </a:rPr>
              <a:t>9. Ressources électroniques</a:t>
            </a:r>
          </a:p>
          <a:p>
            <a:r>
              <a:rPr lang="en-CA">
                <a:latin typeface="Calibri" pitchFamily="34" charset="0"/>
              </a:rPr>
              <a:t>10. Artéfacts et échantillons en trois dimensions</a:t>
            </a:r>
          </a:p>
          <a:p>
            <a:r>
              <a:rPr lang="en-CA">
                <a:latin typeface="Calibri" pitchFamily="34" charset="0"/>
              </a:rPr>
              <a:t>11. Microformes</a:t>
            </a:r>
          </a:p>
          <a:p>
            <a:r>
              <a:rPr lang="en-CA">
                <a:latin typeface="Calibri" pitchFamily="34" charset="0"/>
              </a:rPr>
              <a:t>12. Ressources continues</a:t>
            </a:r>
          </a:p>
          <a:p>
            <a:r>
              <a:rPr lang="en-CA">
                <a:latin typeface="Calibri" pitchFamily="34" charset="0"/>
              </a:rPr>
              <a:t>13. Analyse</a:t>
            </a:r>
          </a:p>
          <a:p>
            <a:endParaRPr lang="en-CA">
              <a:latin typeface="Calibri" pitchFamily="34" charset="0"/>
            </a:endParaRPr>
          </a:p>
          <a:p>
            <a:endParaRPr lang="en-CA">
              <a:latin typeface="Calibri" pitchFamily="34" charset="0"/>
            </a:endParaRPr>
          </a:p>
          <a:p>
            <a:r>
              <a:rPr lang="en-CA">
                <a:latin typeface="Calibri" pitchFamily="34" charset="0"/>
              </a:rPr>
              <a:t> </a:t>
            </a:r>
          </a:p>
          <a:p>
            <a:endParaRPr lang="en-CA">
              <a:latin typeface="Calibri" pitchFamily="34" charset="0"/>
            </a:endParaRPr>
          </a:p>
        </p:txBody>
      </p:sp>
      <p:sp>
        <p:nvSpPr>
          <p:cNvPr id="7" name="TextBox 6"/>
          <p:cNvSpPr txBox="1">
            <a:spLocks noChangeArrowheads="1"/>
          </p:cNvSpPr>
          <p:nvPr/>
        </p:nvSpPr>
        <p:spPr bwMode="auto">
          <a:xfrm>
            <a:off x="4786313" y="1500188"/>
            <a:ext cx="4000500" cy="642937"/>
          </a:xfrm>
          <a:prstGeom prst="rect">
            <a:avLst/>
          </a:prstGeom>
          <a:noFill/>
          <a:ln w="9525">
            <a:noFill/>
            <a:miter lim="800000"/>
            <a:headEnd/>
            <a:tailEnd/>
          </a:ln>
        </p:spPr>
        <p:txBody>
          <a:bodyPr/>
          <a:lstStyle/>
          <a:p>
            <a:r>
              <a:rPr lang="en-CA" sz="2000" b="1">
                <a:latin typeface="Calibri" pitchFamily="34" charset="0"/>
              </a:rPr>
              <a:t>Partie II – Vedettes, titres uniformes et renvois</a:t>
            </a:r>
          </a:p>
          <a:p>
            <a:endParaRPr lang="en-CA">
              <a:latin typeface="Calibri" pitchFamily="34" charset="0"/>
            </a:endParaRPr>
          </a:p>
        </p:txBody>
      </p:sp>
      <p:sp>
        <p:nvSpPr>
          <p:cNvPr id="8" name="TextBox 7"/>
          <p:cNvSpPr txBox="1">
            <a:spLocks noChangeArrowheads="1"/>
          </p:cNvSpPr>
          <p:nvPr/>
        </p:nvSpPr>
        <p:spPr bwMode="auto">
          <a:xfrm>
            <a:off x="4786313" y="2214563"/>
            <a:ext cx="3714750" cy="1857375"/>
          </a:xfrm>
          <a:prstGeom prst="rect">
            <a:avLst/>
          </a:prstGeom>
          <a:noFill/>
          <a:ln w="9525">
            <a:noFill/>
            <a:miter lim="800000"/>
            <a:headEnd/>
            <a:tailEnd/>
          </a:ln>
        </p:spPr>
        <p:txBody>
          <a:bodyPr/>
          <a:lstStyle/>
          <a:p>
            <a:r>
              <a:rPr lang="en-CA">
                <a:latin typeface="Calibri" pitchFamily="34" charset="0"/>
              </a:rPr>
              <a:t>21. Choix des accès à la description des documents</a:t>
            </a:r>
          </a:p>
          <a:p>
            <a:r>
              <a:rPr lang="en-CA">
                <a:latin typeface="Calibri" pitchFamily="34" charset="0"/>
              </a:rPr>
              <a:t>22. Vedettes de personne</a:t>
            </a:r>
          </a:p>
          <a:p>
            <a:r>
              <a:rPr lang="en-CA">
                <a:latin typeface="Calibri" pitchFamily="34" charset="0"/>
              </a:rPr>
              <a:t>23. Vedettes géographiques</a:t>
            </a:r>
          </a:p>
          <a:p>
            <a:r>
              <a:rPr lang="en-CA">
                <a:latin typeface="Calibri" pitchFamily="34" charset="0"/>
              </a:rPr>
              <a:t>24. Vedettes de collectivité</a:t>
            </a:r>
          </a:p>
          <a:p>
            <a:r>
              <a:rPr lang="en-CA">
                <a:latin typeface="Calibri" pitchFamily="34" charset="0"/>
              </a:rPr>
              <a:t>25. Titres uniformes</a:t>
            </a:r>
          </a:p>
          <a:p>
            <a:r>
              <a:rPr lang="en-CA">
                <a:latin typeface="Calibri" pitchFamily="34" charset="0"/>
              </a:rPr>
              <a:t>26. Renvois</a:t>
            </a:r>
          </a:p>
          <a:p>
            <a:endParaRPr lang="en-CA">
              <a:latin typeface="Calibri" pitchFamily="34" charset="0"/>
            </a:endParaRPr>
          </a:p>
          <a:p>
            <a:r>
              <a:rPr lang="en-CA">
                <a:latin typeface="Calibri" pitchFamily="34" charset="0"/>
              </a:rPr>
              <a:t> </a:t>
            </a:r>
          </a:p>
          <a:p>
            <a:endParaRPr lang="en-CA">
              <a:latin typeface="Calibri" pitchFamily="34" charset="0"/>
            </a:endParaRPr>
          </a:p>
        </p:txBody>
      </p:sp>
      <p:sp>
        <p:nvSpPr>
          <p:cNvPr id="16390"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7"/>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22" presetClass="entr" presetSubtype="1"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ipe(up)">
                                      <p:cBhvr>
                                        <p:cTn id="15" dur="2000"/>
                                        <p:tgtEl>
                                          <p:spTgt spid="6"/>
                                        </p:tgtEl>
                                      </p:cBhvr>
                                    </p:animEffect>
                                  </p:childTnLst>
                                </p:cTn>
                              </p:par>
                            </p:childTnLst>
                          </p:cTn>
                        </p:par>
                      </p:childTnLst>
                    </p:cTn>
                  </p:par>
                  <p:par>
                    <p:cTn id="16" fill="hold">
                      <p:stCondLst>
                        <p:cond delay="indefinite"/>
                      </p:stCondLst>
                      <p:childTnLst>
                        <p:par>
                          <p:cTn id="17" fill="hold">
                            <p:stCondLst>
                              <p:cond delay="0"/>
                            </p:stCondLst>
                            <p:childTnLst>
                              <p:par>
                                <p:cTn id="18" presetID="22" presetClass="entr" presetSubtype="1" fill="hold" grpId="0" nodeType="clickEffect">
                                  <p:stCondLst>
                                    <p:cond delay="0"/>
                                  </p:stCondLst>
                                  <p:childTnLst>
                                    <p:set>
                                      <p:cBhvr>
                                        <p:cTn id="19" dur="1" fill="hold">
                                          <p:stCondLst>
                                            <p:cond delay="0"/>
                                          </p:stCondLst>
                                        </p:cTn>
                                        <p:tgtEl>
                                          <p:spTgt spid="8"/>
                                        </p:tgtEl>
                                        <p:attrNameLst>
                                          <p:attrName>style.visibility</p:attrName>
                                        </p:attrNameLst>
                                      </p:cBhvr>
                                      <p:to>
                                        <p:strVal val="visible"/>
                                      </p:to>
                                    </p:set>
                                    <p:animEffect transition="in" filter="wipe(up)">
                                      <p:cBhvr>
                                        <p:cTn id="20" dur="20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p:bldP spid="7" grpId="0"/>
      <p:bldP spid="8"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4000">
                <a:solidFill>
                  <a:srgbClr val="0070C0"/>
                </a:solidFill>
                <a:latin typeface="Calibri" pitchFamily="34" charset="0"/>
              </a:rPr>
              <a:t>Structure RDA</a:t>
            </a:r>
          </a:p>
        </p:txBody>
      </p:sp>
      <p:sp>
        <p:nvSpPr>
          <p:cNvPr id="5" name="TextBox 4"/>
          <p:cNvSpPr txBox="1">
            <a:spLocks noChangeArrowheads="1"/>
          </p:cNvSpPr>
          <p:nvPr/>
        </p:nvSpPr>
        <p:spPr bwMode="auto">
          <a:xfrm>
            <a:off x="571500" y="1500188"/>
            <a:ext cx="4000500" cy="4143375"/>
          </a:xfrm>
          <a:prstGeom prst="rect">
            <a:avLst/>
          </a:prstGeom>
          <a:noFill/>
          <a:ln w="9525">
            <a:noFill/>
            <a:miter lim="800000"/>
            <a:headEnd/>
            <a:tailEnd/>
          </a:ln>
        </p:spPr>
        <p:txBody>
          <a:bodyPr/>
          <a:lstStyle/>
          <a:p>
            <a:r>
              <a:rPr lang="en-CA" sz="2000" b="1">
                <a:solidFill>
                  <a:srgbClr val="0070C0"/>
                </a:solidFill>
                <a:latin typeface="Calibri" pitchFamily="34" charset="0"/>
              </a:rPr>
              <a:t>Attributs FRBR/FRAD</a:t>
            </a:r>
          </a:p>
          <a:p>
            <a:endParaRPr lang="en-CA">
              <a:solidFill>
                <a:srgbClr val="0070C0"/>
              </a:solidFill>
              <a:latin typeface="Calibri" pitchFamily="34" charset="0"/>
            </a:endParaRPr>
          </a:p>
        </p:txBody>
      </p:sp>
      <p:sp>
        <p:nvSpPr>
          <p:cNvPr id="6" name="TextBox 5"/>
          <p:cNvSpPr txBox="1">
            <a:spLocks noChangeArrowheads="1"/>
          </p:cNvSpPr>
          <p:nvPr/>
        </p:nvSpPr>
        <p:spPr bwMode="auto">
          <a:xfrm>
            <a:off x="4714875" y="1500188"/>
            <a:ext cx="4000500" cy="4143375"/>
          </a:xfrm>
          <a:prstGeom prst="rect">
            <a:avLst/>
          </a:prstGeom>
          <a:noFill/>
          <a:ln w="9525">
            <a:noFill/>
            <a:miter lim="800000"/>
            <a:headEnd/>
            <a:tailEnd/>
          </a:ln>
        </p:spPr>
        <p:txBody>
          <a:bodyPr/>
          <a:lstStyle/>
          <a:p>
            <a:r>
              <a:rPr lang="en-CA" sz="2000" b="1">
                <a:solidFill>
                  <a:srgbClr val="0070C0"/>
                </a:solidFill>
                <a:latin typeface="Calibri" pitchFamily="34" charset="0"/>
              </a:rPr>
              <a:t>Relations FRBR/FRAD</a:t>
            </a:r>
          </a:p>
          <a:p>
            <a:endParaRPr lang="en-CA">
              <a:solidFill>
                <a:srgbClr val="0070C0"/>
              </a:solidFill>
              <a:latin typeface="Calibri" pitchFamily="34" charset="0"/>
            </a:endParaRPr>
          </a:p>
        </p:txBody>
      </p:sp>
      <p:sp>
        <p:nvSpPr>
          <p:cNvPr id="7" name="TextBox 6"/>
          <p:cNvSpPr txBox="1">
            <a:spLocks noChangeArrowheads="1"/>
          </p:cNvSpPr>
          <p:nvPr/>
        </p:nvSpPr>
        <p:spPr bwMode="auto">
          <a:xfrm>
            <a:off x="714375" y="1928813"/>
            <a:ext cx="3714750" cy="3286125"/>
          </a:xfrm>
          <a:prstGeom prst="rect">
            <a:avLst/>
          </a:prstGeom>
          <a:noFill/>
          <a:ln w="9525">
            <a:noFill/>
            <a:miter lim="800000"/>
            <a:headEnd/>
            <a:tailEnd/>
          </a:ln>
        </p:spPr>
        <p:txBody>
          <a:bodyPr/>
          <a:lstStyle/>
          <a:p>
            <a:pPr indent="-539750"/>
            <a:r>
              <a:rPr lang="en-CA">
                <a:solidFill>
                  <a:srgbClr val="0070C0"/>
                </a:solidFill>
                <a:latin typeface="Calibri" pitchFamily="34" charset="0"/>
              </a:rPr>
              <a:t>1. Attributs des manifestations et des items</a:t>
            </a:r>
          </a:p>
          <a:p>
            <a:pPr indent="-539750"/>
            <a:r>
              <a:rPr lang="en-CA">
                <a:solidFill>
                  <a:srgbClr val="0070C0"/>
                </a:solidFill>
                <a:latin typeface="Calibri" pitchFamily="34" charset="0"/>
              </a:rPr>
              <a:t>2. Attributs des oeuvres et des expressions</a:t>
            </a:r>
          </a:p>
          <a:p>
            <a:pPr indent="-539750"/>
            <a:r>
              <a:rPr lang="en-CA">
                <a:solidFill>
                  <a:srgbClr val="0070C0"/>
                </a:solidFill>
                <a:latin typeface="Calibri" pitchFamily="34" charset="0"/>
              </a:rPr>
              <a:t>3. Attributs des personnes, familles et collectivités</a:t>
            </a:r>
          </a:p>
          <a:p>
            <a:pPr indent="-539750"/>
            <a:r>
              <a:rPr lang="en-CA">
                <a:solidFill>
                  <a:srgbClr val="0070C0"/>
                </a:solidFill>
                <a:latin typeface="Calibri" pitchFamily="34" charset="0"/>
              </a:rPr>
              <a:t>4. Attributs des concepts*, objets*, événements* et lieux</a:t>
            </a:r>
          </a:p>
          <a:p>
            <a:pPr indent="-539750"/>
            <a:endParaRPr lang="en-CA">
              <a:solidFill>
                <a:srgbClr val="0070C0"/>
              </a:solidFill>
              <a:latin typeface="Calibri" pitchFamily="34" charset="0"/>
            </a:endParaRPr>
          </a:p>
          <a:p>
            <a:pPr indent="-539750"/>
            <a:r>
              <a:rPr lang="en-CA">
                <a:solidFill>
                  <a:srgbClr val="0070C0"/>
                </a:solidFill>
                <a:latin typeface="Calibri" pitchFamily="34" charset="0"/>
              </a:rPr>
              <a:t> </a:t>
            </a:r>
          </a:p>
          <a:p>
            <a:pPr indent="-539750"/>
            <a:endParaRPr lang="en-CA">
              <a:solidFill>
                <a:srgbClr val="0070C0"/>
              </a:solidFill>
              <a:latin typeface="Calibri" pitchFamily="34" charset="0"/>
            </a:endParaRPr>
          </a:p>
        </p:txBody>
      </p:sp>
      <p:sp>
        <p:nvSpPr>
          <p:cNvPr id="8" name="TextBox 7"/>
          <p:cNvSpPr txBox="1">
            <a:spLocks noChangeArrowheads="1"/>
          </p:cNvSpPr>
          <p:nvPr/>
        </p:nvSpPr>
        <p:spPr bwMode="auto">
          <a:xfrm>
            <a:off x="4786313" y="1928813"/>
            <a:ext cx="3714750" cy="3643312"/>
          </a:xfrm>
          <a:prstGeom prst="rect">
            <a:avLst/>
          </a:prstGeom>
          <a:noFill/>
          <a:ln w="9525">
            <a:noFill/>
            <a:miter lim="800000"/>
            <a:headEnd/>
            <a:tailEnd/>
          </a:ln>
        </p:spPr>
        <p:txBody>
          <a:bodyPr/>
          <a:lstStyle/>
          <a:p>
            <a:r>
              <a:rPr lang="en-CA">
                <a:solidFill>
                  <a:srgbClr val="0070C0"/>
                </a:solidFill>
                <a:latin typeface="Calibri" pitchFamily="34" charset="0"/>
              </a:rPr>
              <a:t>5. Relations primaires</a:t>
            </a:r>
          </a:p>
          <a:p>
            <a:r>
              <a:rPr lang="en-CA">
                <a:solidFill>
                  <a:srgbClr val="0070C0"/>
                </a:solidFill>
                <a:latin typeface="Calibri" pitchFamily="34" charset="0"/>
              </a:rPr>
              <a:t>6. Relations aux personnes, familles et collectivités associées à une ressource</a:t>
            </a:r>
          </a:p>
          <a:p>
            <a:r>
              <a:rPr lang="en-CA">
                <a:solidFill>
                  <a:srgbClr val="0070C0"/>
                </a:solidFill>
                <a:latin typeface="Calibri" pitchFamily="34" charset="0"/>
              </a:rPr>
              <a:t>7. Relations aux sujets*</a:t>
            </a:r>
          </a:p>
          <a:p>
            <a:r>
              <a:rPr lang="en-CA">
                <a:solidFill>
                  <a:srgbClr val="0070C0"/>
                </a:solidFill>
                <a:latin typeface="Calibri" pitchFamily="34" charset="0"/>
              </a:rPr>
              <a:t>8. Relations entre oeuvres, expressions, manifestations et items</a:t>
            </a:r>
          </a:p>
          <a:p>
            <a:r>
              <a:rPr lang="en-CA">
                <a:solidFill>
                  <a:srgbClr val="0070C0"/>
                </a:solidFill>
                <a:latin typeface="Calibri" pitchFamily="34" charset="0"/>
              </a:rPr>
              <a:t>9. Relations entre personnes, familles et collectivités</a:t>
            </a:r>
          </a:p>
          <a:p>
            <a:r>
              <a:rPr lang="en-CA">
                <a:solidFill>
                  <a:srgbClr val="0070C0"/>
                </a:solidFill>
                <a:latin typeface="Calibri" pitchFamily="34" charset="0"/>
              </a:rPr>
              <a:t>10. Relations entre concepts*, objets*, événements* et lieux*</a:t>
            </a:r>
          </a:p>
          <a:p>
            <a:r>
              <a:rPr lang="en-CA">
                <a:solidFill>
                  <a:srgbClr val="0070C0"/>
                </a:solidFill>
                <a:latin typeface="Calibri" pitchFamily="34" charset="0"/>
              </a:rPr>
              <a:t> </a:t>
            </a:r>
          </a:p>
          <a:p>
            <a:endParaRPr lang="en-CA">
              <a:solidFill>
                <a:srgbClr val="0070C0"/>
              </a:solidFill>
              <a:latin typeface="Calibri" pitchFamily="34" charset="0"/>
            </a:endParaRPr>
          </a:p>
        </p:txBody>
      </p:sp>
      <p:sp>
        <p:nvSpPr>
          <p:cNvPr id="17414"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22" presetClass="entr" presetSubtype="1" fill="hold" grpId="0" nodeType="clickEffect">
                                  <p:stCondLst>
                                    <p:cond delay="0"/>
                                  </p:stCondLst>
                                  <p:childTnLst>
                                    <p:set>
                                      <p:cBhvr>
                                        <p:cTn id="14" dur="1" fill="hold">
                                          <p:stCondLst>
                                            <p:cond delay="0"/>
                                          </p:stCondLst>
                                        </p:cTn>
                                        <p:tgtEl>
                                          <p:spTgt spid="7"/>
                                        </p:tgtEl>
                                        <p:attrNameLst>
                                          <p:attrName>style.visibility</p:attrName>
                                        </p:attrNameLst>
                                      </p:cBhvr>
                                      <p:to>
                                        <p:strVal val="visible"/>
                                      </p:to>
                                    </p:set>
                                    <p:animEffect transition="in" filter="wipe(up)">
                                      <p:cBhvr>
                                        <p:cTn id="15" dur="2000"/>
                                        <p:tgtEl>
                                          <p:spTgt spid="7"/>
                                        </p:tgtEl>
                                      </p:cBhvr>
                                    </p:animEffect>
                                  </p:childTnLst>
                                </p:cTn>
                              </p:par>
                            </p:childTnLst>
                          </p:cTn>
                        </p:par>
                      </p:childTnLst>
                    </p:cTn>
                  </p:par>
                  <p:par>
                    <p:cTn id="16" fill="hold">
                      <p:stCondLst>
                        <p:cond delay="indefinite"/>
                      </p:stCondLst>
                      <p:childTnLst>
                        <p:par>
                          <p:cTn id="17" fill="hold">
                            <p:stCondLst>
                              <p:cond delay="0"/>
                            </p:stCondLst>
                            <p:childTnLst>
                              <p:par>
                                <p:cTn id="18" presetID="22" presetClass="entr" presetSubtype="1" fill="hold" grpId="0" nodeType="clickEffect">
                                  <p:stCondLst>
                                    <p:cond delay="0"/>
                                  </p:stCondLst>
                                  <p:childTnLst>
                                    <p:set>
                                      <p:cBhvr>
                                        <p:cTn id="19" dur="1" fill="hold">
                                          <p:stCondLst>
                                            <p:cond delay="0"/>
                                          </p:stCondLst>
                                        </p:cTn>
                                        <p:tgtEl>
                                          <p:spTgt spid="8"/>
                                        </p:tgtEl>
                                        <p:attrNameLst>
                                          <p:attrName>style.visibility</p:attrName>
                                        </p:attrNameLst>
                                      </p:cBhvr>
                                      <p:to>
                                        <p:strVal val="visible"/>
                                      </p:to>
                                    </p:set>
                                    <p:animEffect transition="in" filter="wipe(up)">
                                      <p:cBhvr>
                                        <p:cTn id="20" dur="20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p:bldP spid="7" grpId="0"/>
      <p:bldP spid="8"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4000">
                <a:solidFill>
                  <a:srgbClr val="0070C0"/>
                </a:solidFill>
                <a:latin typeface="Calibri" pitchFamily="34" charset="0"/>
              </a:rPr>
              <a:t>Catégorisation des ressources</a:t>
            </a:r>
          </a:p>
        </p:txBody>
      </p:sp>
      <p:sp>
        <p:nvSpPr>
          <p:cNvPr id="18434"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
        <p:nvSpPr>
          <p:cNvPr id="4" name="Content Placeholder 10"/>
          <p:cNvSpPr txBox="1">
            <a:spLocks/>
          </p:cNvSpPr>
          <p:nvPr/>
        </p:nvSpPr>
        <p:spPr bwMode="auto">
          <a:xfrm>
            <a:off x="785813" y="2071688"/>
            <a:ext cx="3929062" cy="1214437"/>
          </a:xfrm>
          <a:prstGeom prst="rect">
            <a:avLst/>
          </a:prstGeom>
          <a:noFill/>
          <a:ln w="9525">
            <a:noFill/>
            <a:miter lim="800000"/>
            <a:headEnd/>
            <a:tailEnd/>
          </a:ln>
        </p:spPr>
        <p:txBody>
          <a:bodyPr/>
          <a:lstStyle/>
          <a:p>
            <a:pPr marL="800100" lvl="1" indent="-342900">
              <a:lnSpc>
                <a:spcPct val="90000"/>
              </a:lnSpc>
              <a:spcBef>
                <a:spcPct val="20000"/>
              </a:spcBef>
            </a:pPr>
            <a:r>
              <a:rPr lang="en-CA" sz="1700">
                <a:latin typeface="Calibri" pitchFamily="34" charset="0"/>
              </a:rPr>
              <a:t>ressource électronique</a:t>
            </a:r>
          </a:p>
          <a:p>
            <a:pPr marL="800100" lvl="1" indent="-342900">
              <a:lnSpc>
                <a:spcPct val="90000"/>
              </a:lnSpc>
              <a:spcBef>
                <a:spcPct val="20000"/>
              </a:spcBef>
            </a:pPr>
            <a:r>
              <a:rPr lang="en-CA" sz="1700">
                <a:latin typeface="Calibri" pitchFamily="34" charset="0"/>
              </a:rPr>
              <a:t>microforme</a:t>
            </a:r>
          </a:p>
          <a:p>
            <a:pPr marL="800100" lvl="1" indent="-342900">
              <a:lnSpc>
                <a:spcPct val="90000"/>
              </a:lnSpc>
              <a:spcBef>
                <a:spcPct val="20000"/>
              </a:spcBef>
            </a:pPr>
            <a:r>
              <a:rPr lang="en-CA" sz="1700">
                <a:latin typeface="Calibri" pitchFamily="34" charset="0"/>
              </a:rPr>
              <a:t>enregistrement sonore</a:t>
            </a:r>
          </a:p>
          <a:p>
            <a:pPr marL="800100" lvl="1" indent="-342900">
              <a:lnSpc>
                <a:spcPct val="90000"/>
              </a:lnSpc>
              <a:spcBef>
                <a:spcPct val="20000"/>
              </a:spcBef>
            </a:pPr>
            <a:r>
              <a:rPr lang="en-CA" sz="1700">
                <a:latin typeface="Calibri" pitchFamily="34" charset="0"/>
              </a:rPr>
              <a:t>enregistrement vidéo</a:t>
            </a:r>
          </a:p>
          <a:p>
            <a:pPr marL="800100" lvl="1" indent="-342900">
              <a:lnSpc>
                <a:spcPct val="90000"/>
              </a:lnSpc>
              <a:spcBef>
                <a:spcPct val="20000"/>
              </a:spcBef>
            </a:pPr>
            <a:endParaRPr lang="en-CA" sz="1700">
              <a:latin typeface="Calibri" pitchFamily="34" charset="0"/>
            </a:endParaRPr>
          </a:p>
          <a:p>
            <a:pPr marL="800100" lvl="1" indent="-342900">
              <a:lnSpc>
                <a:spcPct val="90000"/>
              </a:lnSpc>
              <a:spcBef>
                <a:spcPct val="20000"/>
              </a:spcBef>
            </a:pPr>
            <a:endParaRPr lang="en-CA" sz="1700">
              <a:latin typeface="Calibri" pitchFamily="34" charset="0"/>
            </a:endParaRPr>
          </a:p>
          <a:p>
            <a:pPr marL="800100" lvl="1" indent="-342900">
              <a:lnSpc>
                <a:spcPct val="90000"/>
              </a:lnSpc>
              <a:spcBef>
                <a:spcPct val="20000"/>
              </a:spcBef>
            </a:pPr>
            <a:endParaRPr lang="en-CA" sz="1700">
              <a:latin typeface="Calibri" pitchFamily="34" charset="0"/>
            </a:endParaRPr>
          </a:p>
        </p:txBody>
      </p:sp>
      <p:sp>
        <p:nvSpPr>
          <p:cNvPr id="5" name="Content Placeholder 12"/>
          <p:cNvSpPr txBox="1">
            <a:spLocks/>
          </p:cNvSpPr>
          <p:nvPr/>
        </p:nvSpPr>
        <p:spPr bwMode="auto">
          <a:xfrm>
            <a:off x="5143500" y="3714750"/>
            <a:ext cx="3641725" cy="1143000"/>
          </a:xfrm>
          <a:prstGeom prst="rect">
            <a:avLst/>
          </a:prstGeom>
          <a:noFill/>
          <a:ln w="9525">
            <a:noFill/>
            <a:miter lim="800000"/>
            <a:headEnd/>
            <a:tailEnd/>
          </a:ln>
        </p:spPr>
        <p:txBody>
          <a:bodyPr/>
          <a:lstStyle/>
          <a:p>
            <a:pPr marL="742950" lvl="1" indent="-285750">
              <a:lnSpc>
                <a:spcPct val="80000"/>
              </a:lnSpc>
              <a:spcBef>
                <a:spcPct val="20000"/>
              </a:spcBef>
            </a:pPr>
            <a:r>
              <a:rPr lang="en-CA" sz="1700">
                <a:solidFill>
                  <a:srgbClr val="0070C0"/>
                </a:solidFill>
                <a:latin typeface="Calibri" pitchFamily="34" charset="0"/>
              </a:rPr>
              <a:t>bobine de film</a:t>
            </a:r>
          </a:p>
          <a:p>
            <a:pPr marL="742950" lvl="1" indent="-285750">
              <a:lnSpc>
                <a:spcPct val="80000"/>
              </a:lnSpc>
              <a:spcBef>
                <a:spcPct val="20000"/>
              </a:spcBef>
            </a:pPr>
            <a:r>
              <a:rPr lang="en-CA" sz="1700">
                <a:solidFill>
                  <a:srgbClr val="0070C0"/>
                </a:solidFill>
                <a:latin typeface="Calibri" pitchFamily="34" charset="0"/>
              </a:rPr>
              <a:t>film fixe</a:t>
            </a:r>
          </a:p>
          <a:p>
            <a:pPr marL="742950" lvl="1" indent="-285750">
              <a:lnSpc>
                <a:spcPct val="80000"/>
              </a:lnSpc>
              <a:spcBef>
                <a:spcPct val="20000"/>
              </a:spcBef>
            </a:pPr>
            <a:r>
              <a:rPr lang="en-CA" sz="1700">
                <a:solidFill>
                  <a:srgbClr val="0070C0"/>
                </a:solidFill>
                <a:latin typeface="Calibri" pitchFamily="34" charset="0"/>
              </a:rPr>
              <a:t>transparent</a:t>
            </a:r>
          </a:p>
          <a:p>
            <a:pPr marL="742950" lvl="1" indent="-285750">
              <a:lnSpc>
                <a:spcPct val="80000"/>
              </a:lnSpc>
              <a:spcBef>
                <a:spcPct val="20000"/>
              </a:spcBef>
            </a:pPr>
            <a:r>
              <a:rPr lang="en-CA" sz="1700">
                <a:solidFill>
                  <a:srgbClr val="0070C0"/>
                </a:solidFill>
                <a:latin typeface="Calibri" pitchFamily="34" charset="0"/>
              </a:rPr>
              <a:t>diapositive</a:t>
            </a:r>
          </a:p>
        </p:txBody>
      </p:sp>
      <p:sp>
        <p:nvSpPr>
          <p:cNvPr id="6" name="Text Placeholder 9"/>
          <p:cNvSpPr txBox="1">
            <a:spLocks/>
          </p:cNvSpPr>
          <p:nvPr/>
        </p:nvSpPr>
        <p:spPr bwMode="auto">
          <a:xfrm>
            <a:off x="785813" y="1357313"/>
            <a:ext cx="4865687" cy="428625"/>
          </a:xfrm>
          <a:prstGeom prst="rect">
            <a:avLst/>
          </a:prstGeom>
          <a:noFill/>
          <a:ln w="9525">
            <a:noFill/>
            <a:miter lim="800000"/>
            <a:headEnd/>
            <a:tailEnd/>
          </a:ln>
        </p:spPr>
        <p:txBody>
          <a:bodyPr/>
          <a:lstStyle/>
          <a:p>
            <a:pPr marL="342900" indent="-342900">
              <a:spcBef>
                <a:spcPct val="20000"/>
              </a:spcBef>
            </a:pPr>
            <a:r>
              <a:rPr lang="en-CA" sz="2000" b="1">
                <a:latin typeface="Calibri" pitchFamily="34" charset="0"/>
              </a:rPr>
              <a:t>Indication générale du genre de document</a:t>
            </a:r>
            <a:endParaRPr lang="en-CA" sz="2000">
              <a:latin typeface="Calibri" pitchFamily="34" charset="0"/>
            </a:endParaRPr>
          </a:p>
        </p:txBody>
      </p:sp>
      <p:sp>
        <p:nvSpPr>
          <p:cNvPr id="8" name="Content Placeholder 10"/>
          <p:cNvSpPr txBox="1">
            <a:spLocks/>
          </p:cNvSpPr>
          <p:nvPr/>
        </p:nvSpPr>
        <p:spPr bwMode="auto">
          <a:xfrm>
            <a:off x="785813" y="3714750"/>
            <a:ext cx="3929062" cy="1143000"/>
          </a:xfrm>
          <a:prstGeom prst="rect">
            <a:avLst/>
          </a:prstGeom>
          <a:noFill/>
          <a:ln w="9525">
            <a:noFill/>
            <a:miter lim="800000"/>
            <a:headEnd/>
            <a:tailEnd/>
          </a:ln>
        </p:spPr>
        <p:txBody>
          <a:bodyPr/>
          <a:lstStyle/>
          <a:p>
            <a:pPr marL="800100" lvl="1" indent="-342900">
              <a:lnSpc>
                <a:spcPct val="80000"/>
              </a:lnSpc>
              <a:spcBef>
                <a:spcPct val="20000"/>
              </a:spcBef>
            </a:pPr>
            <a:r>
              <a:rPr lang="en-CA" sz="1700">
                <a:latin typeface="Calibri" pitchFamily="34" charset="0"/>
              </a:rPr>
              <a:t>film fixe</a:t>
            </a:r>
          </a:p>
          <a:p>
            <a:pPr marL="800100" lvl="1" indent="-342900">
              <a:lnSpc>
                <a:spcPct val="80000"/>
              </a:lnSpc>
              <a:spcBef>
                <a:spcPct val="20000"/>
              </a:spcBef>
            </a:pPr>
            <a:r>
              <a:rPr lang="en-CA" sz="1700">
                <a:latin typeface="Calibri" pitchFamily="34" charset="0"/>
              </a:rPr>
              <a:t>film cinématographique</a:t>
            </a:r>
          </a:p>
          <a:p>
            <a:pPr marL="800100" lvl="1" indent="-342900">
              <a:lnSpc>
                <a:spcPct val="80000"/>
              </a:lnSpc>
              <a:spcBef>
                <a:spcPct val="20000"/>
              </a:spcBef>
            </a:pPr>
            <a:r>
              <a:rPr lang="en-CA" sz="1700">
                <a:latin typeface="Calibri" pitchFamily="34" charset="0"/>
              </a:rPr>
              <a:t>diapositive</a:t>
            </a:r>
          </a:p>
          <a:p>
            <a:pPr marL="800100" lvl="1" indent="-342900">
              <a:lnSpc>
                <a:spcPct val="80000"/>
              </a:lnSpc>
              <a:spcBef>
                <a:spcPct val="20000"/>
              </a:spcBef>
            </a:pPr>
            <a:r>
              <a:rPr lang="en-CA">
                <a:latin typeface="Calibri" pitchFamily="34" charset="0"/>
              </a:rPr>
              <a:t>transparent</a:t>
            </a:r>
            <a:endParaRPr lang="en-CA" sz="1700">
              <a:latin typeface="Calibri" pitchFamily="34" charset="0"/>
            </a:endParaRPr>
          </a:p>
          <a:p>
            <a:pPr marL="800100" lvl="1" indent="-342900">
              <a:lnSpc>
                <a:spcPct val="80000"/>
              </a:lnSpc>
              <a:spcBef>
                <a:spcPct val="20000"/>
              </a:spcBef>
            </a:pPr>
            <a:endParaRPr lang="en-CA" sz="1700">
              <a:latin typeface="Calibri" pitchFamily="34" charset="0"/>
            </a:endParaRPr>
          </a:p>
          <a:p>
            <a:pPr marL="800100" lvl="1" indent="-342900">
              <a:lnSpc>
                <a:spcPct val="80000"/>
              </a:lnSpc>
              <a:spcBef>
                <a:spcPct val="20000"/>
              </a:spcBef>
            </a:pPr>
            <a:endParaRPr lang="en-CA" sz="1700">
              <a:latin typeface="Calibri" pitchFamily="34" charset="0"/>
            </a:endParaRPr>
          </a:p>
          <a:p>
            <a:pPr marL="800100" lvl="1" indent="-342900">
              <a:lnSpc>
                <a:spcPct val="80000"/>
              </a:lnSpc>
              <a:spcBef>
                <a:spcPct val="20000"/>
              </a:spcBef>
            </a:pPr>
            <a:endParaRPr lang="en-CA" sz="1700">
              <a:latin typeface="Calibri" pitchFamily="34" charset="0"/>
            </a:endParaRPr>
          </a:p>
          <a:p>
            <a:pPr marL="800100" lvl="1" indent="-342900">
              <a:lnSpc>
                <a:spcPct val="80000"/>
              </a:lnSpc>
              <a:spcBef>
                <a:spcPct val="20000"/>
              </a:spcBef>
            </a:pPr>
            <a:endParaRPr lang="en-CA" sz="1700">
              <a:latin typeface="Calibri" pitchFamily="34" charset="0"/>
            </a:endParaRPr>
          </a:p>
          <a:p>
            <a:pPr marL="800100" lvl="1" indent="-342900">
              <a:lnSpc>
                <a:spcPct val="80000"/>
              </a:lnSpc>
              <a:spcBef>
                <a:spcPct val="20000"/>
              </a:spcBef>
            </a:pPr>
            <a:endParaRPr lang="en-CA" sz="1700">
              <a:latin typeface="Calibri" pitchFamily="34" charset="0"/>
            </a:endParaRPr>
          </a:p>
        </p:txBody>
      </p:sp>
      <p:sp>
        <p:nvSpPr>
          <p:cNvPr id="9" name="Text Placeholder 9"/>
          <p:cNvSpPr txBox="1">
            <a:spLocks/>
          </p:cNvSpPr>
          <p:nvPr/>
        </p:nvSpPr>
        <p:spPr bwMode="auto">
          <a:xfrm>
            <a:off x="5143500" y="1714500"/>
            <a:ext cx="3714750" cy="428625"/>
          </a:xfrm>
          <a:prstGeom prst="rect">
            <a:avLst/>
          </a:prstGeom>
          <a:noFill/>
          <a:ln w="9525">
            <a:noFill/>
            <a:miter lim="800000"/>
            <a:headEnd/>
            <a:tailEnd/>
          </a:ln>
        </p:spPr>
        <p:txBody>
          <a:bodyPr/>
          <a:lstStyle/>
          <a:p>
            <a:pPr marL="342900" indent="-342900">
              <a:spcBef>
                <a:spcPct val="20000"/>
              </a:spcBef>
            </a:pPr>
            <a:r>
              <a:rPr lang="en-CA" sz="2000" b="1">
                <a:solidFill>
                  <a:srgbClr val="0070C0"/>
                </a:solidFill>
                <a:latin typeface="Calibri" pitchFamily="34" charset="0"/>
              </a:rPr>
              <a:t>Type de média</a:t>
            </a:r>
          </a:p>
        </p:txBody>
      </p:sp>
      <p:sp>
        <p:nvSpPr>
          <p:cNvPr id="10" name="Text Placeholder 9"/>
          <p:cNvSpPr txBox="1">
            <a:spLocks/>
          </p:cNvSpPr>
          <p:nvPr/>
        </p:nvSpPr>
        <p:spPr bwMode="auto">
          <a:xfrm>
            <a:off x="5143500" y="3286125"/>
            <a:ext cx="3714750" cy="428625"/>
          </a:xfrm>
          <a:prstGeom prst="rect">
            <a:avLst/>
          </a:prstGeom>
          <a:noFill/>
          <a:ln w="9525">
            <a:noFill/>
            <a:miter lim="800000"/>
            <a:headEnd/>
            <a:tailEnd/>
          </a:ln>
        </p:spPr>
        <p:txBody>
          <a:bodyPr/>
          <a:lstStyle/>
          <a:p>
            <a:pPr marL="342900" indent="-342900">
              <a:spcBef>
                <a:spcPct val="20000"/>
              </a:spcBef>
            </a:pPr>
            <a:r>
              <a:rPr lang="en-CA" sz="2000" b="1">
                <a:solidFill>
                  <a:srgbClr val="0070C0"/>
                </a:solidFill>
                <a:latin typeface="Calibri" pitchFamily="34" charset="0"/>
              </a:rPr>
              <a:t>Type de support</a:t>
            </a:r>
          </a:p>
        </p:txBody>
      </p:sp>
      <p:sp>
        <p:nvSpPr>
          <p:cNvPr id="11" name="Content Placeholder 12"/>
          <p:cNvSpPr txBox="1">
            <a:spLocks/>
          </p:cNvSpPr>
          <p:nvPr/>
        </p:nvSpPr>
        <p:spPr bwMode="auto">
          <a:xfrm>
            <a:off x="5143500" y="2071688"/>
            <a:ext cx="3641725" cy="1214437"/>
          </a:xfrm>
          <a:prstGeom prst="rect">
            <a:avLst/>
          </a:prstGeom>
          <a:noFill/>
          <a:ln w="9525">
            <a:noFill/>
            <a:miter lim="800000"/>
            <a:headEnd/>
            <a:tailEnd/>
          </a:ln>
        </p:spPr>
        <p:txBody>
          <a:bodyPr/>
          <a:lstStyle/>
          <a:p>
            <a:pPr marL="742950" lvl="1" indent="-285750">
              <a:lnSpc>
                <a:spcPct val="90000"/>
              </a:lnSpc>
              <a:spcBef>
                <a:spcPct val="20000"/>
              </a:spcBef>
            </a:pPr>
            <a:r>
              <a:rPr lang="en-CA" sz="1700">
                <a:solidFill>
                  <a:srgbClr val="0070C0"/>
                </a:solidFill>
                <a:latin typeface="Calibri" pitchFamily="34" charset="0"/>
              </a:rPr>
              <a:t>audio</a:t>
            </a:r>
          </a:p>
          <a:p>
            <a:pPr marL="742950" lvl="1" indent="-285750">
              <a:lnSpc>
                <a:spcPct val="90000"/>
              </a:lnSpc>
              <a:spcBef>
                <a:spcPct val="20000"/>
              </a:spcBef>
            </a:pPr>
            <a:r>
              <a:rPr lang="en-CA" sz="1700">
                <a:solidFill>
                  <a:srgbClr val="0070C0"/>
                </a:solidFill>
                <a:latin typeface="Calibri" pitchFamily="34" charset="0"/>
              </a:rPr>
              <a:t>ordinateur</a:t>
            </a:r>
          </a:p>
          <a:p>
            <a:pPr marL="742950" lvl="1" indent="-285750">
              <a:lnSpc>
                <a:spcPct val="90000"/>
              </a:lnSpc>
              <a:spcBef>
                <a:spcPct val="20000"/>
              </a:spcBef>
            </a:pPr>
            <a:r>
              <a:rPr lang="en-CA" sz="1700">
                <a:solidFill>
                  <a:srgbClr val="0070C0"/>
                </a:solidFill>
                <a:latin typeface="Calibri" pitchFamily="34" charset="0"/>
              </a:rPr>
              <a:t>microforme</a:t>
            </a:r>
          </a:p>
          <a:p>
            <a:pPr marL="742950" lvl="1" indent="-285750">
              <a:lnSpc>
                <a:spcPct val="90000"/>
              </a:lnSpc>
              <a:spcBef>
                <a:spcPct val="20000"/>
              </a:spcBef>
            </a:pPr>
            <a:r>
              <a:rPr lang="en-CA" sz="1700">
                <a:solidFill>
                  <a:srgbClr val="0070C0"/>
                </a:solidFill>
                <a:latin typeface="Calibri" pitchFamily="34" charset="0"/>
              </a:rPr>
              <a:t>vidéo</a:t>
            </a:r>
          </a:p>
        </p:txBody>
      </p:sp>
      <p:sp>
        <p:nvSpPr>
          <p:cNvPr id="12" name="Content Placeholder 12"/>
          <p:cNvSpPr txBox="1">
            <a:spLocks/>
          </p:cNvSpPr>
          <p:nvPr/>
        </p:nvSpPr>
        <p:spPr bwMode="auto">
          <a:xfrm>
            <a:off x="5143500" y="5286375"/>
            <a:ext cx="3641725" cy="928688"/>
          </a:xfrm>
          <a:prstGeom prst="rect">
            <a:avLst/>
          </a:prstGeom>
          <a:noFill/>
          <a:ln w="9525">
            <a:noFill/>
            <a:miter lim="800000"/>
            <a:headEnd/>
            <a:tailEnd/>
          </a:ln>
        </p:spPr>
        <p:txBody>
          <a:bodyPr/>
          <a:lstStyle/>
          <a:p>
            <a:pPr marL="742950" lvl="1" indent="-285750">
              <a:lnSpc>
                <a:spcPct val="90000"/>
              </a:lnSpc>
              <a:spcBef>
                <a:spcPct val="20000"/>
              </a:spcBef>
            </a:pPr>
            <a:r>
              <a:rPr lang="en-CA" sz="1700">
                <a:solidFill>
                  <a:srgbClr val="0070C0"/>
                </a:solidFill>
                <a:latin typeface="Calibri" pitchFamily="34" charset="0"/>
              </a:rPr>
              <a:t>cartographique ...</a:t>
            </a:r>
          </a:p>
          <a:p>
            <a:pPr marL="742950" lvl="1" indent="-285750">
              <a:lnSpc>
                <a:spcPct val="90000"/>
              </a:lnSpc>
              <a:spcBef>
                <a:spcPct val="20000"/>
              </a:spcBef>
            </a:pPr>
            <a:r>
              <a:rPr lang="en-CA" sz="1700">
                <a:solidFill>
                  <a:srgbClr val="0070C0"/>
                </a:solidFill>
                <a:latin typeface="Calibri" pitchFamily="34" charset="0"/>
              </a:rPr>
              <a:t>notation musicale</a:t>
            </a:r>
          </a:p>
          <a:p>
            <a:pPr marL="742950" lvl="1" indent="-285750">
              <a:lnSpc>
                <a:spcPct val="90000"/>
              </a:lnSpc>
              <a:spcBef>
                <a:spcPct val="20000"/>
              </a:spcBef>
            </a:pPr>
            <a:r>
              <a:rPr lang="en-CA" sz="1700">
                <a:solidFill>
                  <a:srgbClr val="0070C0"/>
                </a:solidFill>
                <a:latin typeface="Calibri" pitchFamily="34" charset="0"/>
              </a:rPr>
              <a:t>texte</a:t>
            </a:r>
          </a:p>
        </p:txBody>
      </p:sp>
      <p:sp>
        <p:nvSpPr>
          <p:cNvPr id="13" name="Content Placeholder 10"/>
          <p:cNvSpPr txBox="1">
            <a:spLocks/>
          </p:cNvSpPr>
          <p:nvPr/>
        </p:nvSpPr>
        <p:spPr bwMode="auto">
          <a:xfrm>
            <a:off x="785813" y="5286375"/>
            <a:ext cx="3929062" cy="928688"/>
          </a:xfrm>
          <a:prstGeom prst="rect">
            <a:avLst/>
          </a:prstGeom>
          <a:noFill/>
          <a:ln w="9525">
            <a:noFill/>
            <a:miter lim="800000"/>
            <a:headEnd/>
            <a:tailEnd/>
          </a:ln>
        </p:spPr>
        <p:txBody>
          <a:bodyPr/>
          <a:lstStyle/>
          <a:p>
            <a:pPr marL="800100" lvl="1" indent="-342900">
              <a:lnSpc>
                <a:spcPct val="90000"/>
              </a:lnSpc>
              <a:spcBef>
                <a:spcPct val="20000"/>
              </a:spcBef>
            </a:pPr>
            <a:r>
              <a:rPr lang="en-CA" sz="1700">
                <a:latin typeface="Calibri" pitchFamily="34" charset="0"/>
              </a:rPr>
              <a:t>document cartographique</a:t>
            </a:r>
          </a:p>
          <a:p>
            <a:pPr marL="800100" lvl="1" indent="-342900">
              <a:lnSpc>
                <a:spcPct val="90000"/>
              </a:lnSpc>
              <a:spcBef>
                <a:spcPct val="20000"/>
              </a:spcBef>
            </a:pPr>
            <a:r>
              <a:rPr lang="en-CA" sz="1700">
                <a:latin typeface="Calibri" pitchFamily="34" charset="0"/>
              </a:rPr>
              <a:t>musique</a:t>
            </a:r>
          </a:p>
          <a:p>
            <a:pPr marL="800100" lvl="1" indent="-342900">
              <a:lnSpc>
                <a:spcPct val="90000"/>
              </a:lnSpc>
              <a:spcBef>
                <a:spcPct val="20000"/>
              </a:spcBef>
            </a:pPr>
            <a:r>
              <a:rPr lang="en-CA" sz="1700">
                <a:latin typeface="Calibri" pitchFamily="34" charset="0"/>
              </a:rPr>
              <a:t>texte</a:t>
            </a:r>
          </a:p>
          <a:p>
            <a:pPr marL="800100" lvl="1" indent="-342900">
              <a:lnSpc>
                <a:spcPct val="90000"/>
              </a:lnSpc>
              <a:spcBef>
                <a:spcPct val="20000"/>
              </a:spcBef>
            </a:pPr>
            <a:endParaRPr lang="en-CA" sz="1700">
              <a:latin typeface="Calibri" pitchFamily="34" charset="0"/>
            </a:endParaRPr>
          </a:p>
          <a:p>
            <a:pPr marL="800100" lvl="1" indent="-342900">
              <a:lnSpc>
                <a:spcPct val="90000"/>
              </a:lnSpc>
              <a:spcBef>
                <a:spcPct val="20000"/>
              </a:spcBef>
            </a:pPr>
            <a:endParaRPr lang="en-CA" sz="1700">
              <a:latin typeface="Calibri" pitchFamily="34" charset="0"/>
            </a:endParaRPr>
          </a:p>
          <a:p>
            <a:pPr marL="800100" lvl="1" indent="-342900">
              <a:lnSpc>
                <a:spcPct val="90000"/>
              </a:lnSpc>
              <a:spcBef>
                <a:spcPct val="20000"/>
              </a:spcBef>
            </a:pPr>
            <a:endParaRPr lang="en-CA" sz="1700">
              <a:latin typeface="Calibri" pitchFamily="34" charset="0"/>
            </a:endParaRPr>
          </a:p>
          <a:p>
            <a:pPr marL="800100" lvl="1" indent="-342900">
              <a:lnSpc>
                <a:spcPct val="90000"/>
              </a:lnSpc>
              <a:spcBef>
                <a:spcPct val="20000"/>
              </a:spcBef>
            </a:pPr>
            <a:endParaRPr lang="en-CA" sz="1700">
              <a:latin typeface="Calibri" pitchFamily="34" charset="0"/>
            </a:endParaRPr>
          </a:p>
        </p:txBody>
      </p:sp>
      <p:sp>
        <p:nvSpPr>
          <p:cNvPr id="14" name="Text Placeholder 9"/>
          <p:cNvSpPr txBox="1">
            <a:spLocks/>
          </p:cNvSpPr>
          <p:nvPr/>
        </p:nvSpPr>
        <p:spPr bwMode="auto">
          <a:xfrm>
            <a:off x="5143500" y="4929188"/>
            <a:ext cx="3714750" cy="428625"/>
          </a:xfrm>
          <a:prstGeom prst="rect">
            <a:avLst/>
          </a:prstGeom>
          <a:noFill/>
          <a:ln w="9525">
            <a:noFill/>
            <a:miter lim="800000"/>
            <a:headEnd/>
            <a:tailEnd/>
          </a:ln>
        </p:spPr>
        <p:txBody>
          <a:bodyPr/>
          <a:lstStyle/>
          <a:p>
            <a:pPr marL="342900" indent="-342900">
              <a:spcBef>
                <a:spcPct val="20000"/>
              </a:spcBef>
            </a:pPr>
            <a:r>
              <a:rPr lang="en-CA" sz="2000" b="1">
                <a:solidFill>
                  <a:srgbClr val="0070C0"/>
                </a:solidFill>
                <a:latin typeface="Calibri" pitchFamily="34" charset="0"/>
              </a:rPr>
              <a:t>Type de contenu</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22" presetClass="entr" presetSubtype="1"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animEffect transition="in" filter="wipe(up)">
                                      <p:cBhvr>
                                        <p:cTn id="11" dur="2000"/>
                                        <p:tgtEl>
                                          <p:spTgt spid="4"/>
                                        </p:tgtEl>
                                      </p:cBhvr>
                                    </p:animEffect>
                                  </p:childTnLst>
                                </p:cTn>
                              </p:par>
                            </p:childTnLst>
                          </p:cTn>
                        </p:par>
                      </p:childTnLst>
                    </p:cTn>
                  </p:par>
                  <p:par>
                    <p:cTn id="12" fill="hold">
                      <p:stCondLst>
                        <p:cond delay="indefinite"/>
                      </p:stCondLst>
                      <p:childTnLst>
                        <p:par>
                          <p:cTn id="13" fill="hold">
                            <p:stCondLst>
                              <p:cond delay="0"/>
                            </p:stCondLst>
                            <p:childTnLst>
                              <p:par>
                                <p:cTn id="14" presetID="22" presetClass="entr" presetSubtype="1" fill="hold" grpId="0" nodeType="clickEffect">
                                  <p:stCondLst>
                                    <p:cond delay="0"/>
                                  </p:stCondLst>
                                  <p:childTnLst>
                                    <p:set>
                                      <p:cBhvr>
                                        <p:cTn id="15" dur="1" fill="hold">
                                          <p:stCondLst>
                                            <p:cond delay="0"/>
                                          </p:stCondLst>
                                        </p:cTn>
                                        <p:tgtEl>
                                          <p:spTgt spid="8"/>
                                        </p:tgtEl>
                                        <p:attrNameLst>
                                          <p:attrName>style.visibility</p:attrName>
                                        </p:attrNameLst>
                                      </p:cBhvr>
                                      <p:to>
                                        <p:strVal val="visible"/>
                                      </p:to>
                                    </p:set>
                                    <p:animEffect transition="in" filter="wipe(up)">
                                      <p:cBhvr>
                                        <p:cTn id="16" dur="2000"/>
                                        <p:tgtEl>
                                          <p:spTgt spid="8"/>
                                        </p:tgtEl>
                                      </p:cBhvr>
                                    </p:animEffect>
                                  </p:childTnLst>
                                </p:cTn>
                              </p:par>
                            </p:childTnLst>
                          </p:cTn>
                        </p:par>
                      </p:childTnLst>
                    </p:cTn>
                  </p:par>
                  <p:par>
                    <p:cTn id="17" fill="hold">
                      <p:stCondLst>
                        <p:cond delay="indefinite"/>
                      </p:stCondLst>
                      <p:childTnLst>
                        <p:par>
                          <p:cTn id="18" fill="hold">
                            <p:stCondLst>
                              <p:cond delay="0"/>
                            </p:stCondLst>
                            <p:childTnLst>
                              <p:par>
                                <p:cTn id="19" presetID="22" presetClass="entr" presetSubtype="1" fill="hold" grpId="0" nodeType="clickEffect">
                                  <p:stCondLst>
                                    <p:cond delay="0"/>
                                  </p:stCondLst>
                                  <p:childTnLst>
                                    <p:set>
                                      <p:cBhvr>
                                        <p:cTn id="20" dur="1" fill="hold">
                                          <p:stCondLst>
                                            <p:cond delay="0"/>
                                          </p:stCondLst>
                                        </p:cTn>
                                        <p:tgtEl>
                                          <p:spTgt spid="13"/>
                                        </p:tgtEl>
                                        <p:attrNameLst>
                                          <p:attrName>style.visibility</p:attrName>
                                        </p:attrNameLst>
                                      </p:cBhvr>
                                      <p:to>
                                        <p:strVal val="visible"/>
                                      </p:to>
                                    </p:set>
                                    <p:animEffect transition="in" filter="wipe(up)">
                                      <p:cBhvr>
                                        <p:cTn id="21" dur="2000"/>
                                        <p:tgtEl>
                                          <p:spTgt spid="13"/>
                                        </p:tgtEl>
                                      </p:cBhvr>
                                    </p:animEffect>
                                  </p:childTnLst>
                                </p:cTn>
                              </p:par>
                            </p:childTnLst>
                          </p:cTn>
                        </p:par>
                      </p:childTnLst>
                    </p:cTn>
                  </p:par>
                  <p:par>
                    <p:cTn id="22" fill="hold">
                      <p:stCondLst>
                        <p:cond delay="indefinite"/>
                      </p:stCondLst>
                      <p:childTnLst>
                        <p:par>
                          <p:cTn id="23" fill="hold">
                            <p:stCondLst>
                              <p:cond delay="0"/>
                            </p:stCondLst>
                            <p:childTnLst>
                              <p:par>
                                <p:cTn id="24" presetID="1" presetClass="entr" presetSubtype="0" fill="hold" grpId="0" nodeType="clickEffect">
                                  <p:stCondLst>
                                    <p:cond delay="0"/>
                                  </p:stCondLst>
                                  <p:childTnLst>
                                    <p:set>
                                      <p:cBhvr>
                                        <p:cTn id="25"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26" fill="hold">
                      <p:stCondLst>
                        <p:cond delay="indefinite"/>
                      </p:stCondLst>
                      <p:childTnLst>
                        <p:par>
                          <p:cTn id="27" fill="hold">
                            <p:stCondLst>
                              <p:cond delay="0"/>
                            </p:stCondLst>
                            <p:childTnLst>
                              <p:par>
                                <p:cTn id="28" presetID="22" presetClass="entr" presetSubtype="1" fill="hold" grpId="0" nodeType="clickEffect">
                                  <p:stCondLst>
                                    <p:cond delay="0"/>
                                  </p:stCondLst>
                                  <p:childTnLst>
                                    <p:set>
                                      <p:cBhvr>
                                        <p:cTn id="29" dur="1" fill="hold">
                                          <p:stCondLst>
                                            <p:cond delay="0"/>
                                          </p:stCondLst>
                                        </p:cTn>
                                        <p:tgtEl>
                                          <p:spTgt spid="11"/>
                                        </p:tgtEl>
                                        <p:attrNameLst>
                                          <p:attrName>style.visibility</p:attrName>
                                        </p:attrNameLst>
                                      </p:cBhvr>
                                      <p:to>
                                        <p:strVal val="visible"/>
                                      </p:to>
                                    </p:set>
                                    <p:animEffect transition="in" filter="wipe(up)">
                                      <p:cBhvr>
                                        <p:cTn id="30" dur="2000"/>
                                        <p:tgtEl>
                                          <p:spTgt spid="11"/>
                                        </p:tgtEl>
                                      </p:cBhvr>
                                    </p:animEffec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22" presetClass="entr" presetSubtype="1" fill="hold" grpId="0" nodeType="clickEffect">
                                  <p:stCondLst>
                                    <p:cond delay="0"/>
                                  </p:stCondLst>
                                  <p:childTnLst>
                                    <p:set>
                                      <p:cBhvr>
                                        <p:cTn id="38" dur="1" fill="hold">
                                          <p:stCondLst>
                                            <p:cond delay="0"/>
                                          </p:stCondLst>
                                        </p:cTn>
                                        <p:tgtEl>
                                          <p:spTgt spid="5"/>
                                        </p:tgtEl>
                                        <p:attrNameLst>
                                          <p:attrName>style.visibility</p:attrName>
                                        </p:attrNameLst>
                                      </p:cBhvr>
                                      <p:to>
                                        <p:strVal val="visible"/>
                                      </p:to>
                                    </p:set>
                                    <p:animEffect transition="in" filter="wipe(up)">
                                      <p:cBhvr>
                                        <p:cTn id="39" dur="2000"/>
                                        <p:tgtEl>
                                          <p:spTgt spid="5"/>
                                        </p:tgtEl>
                                      </p:cBhvr>
                                    </p:animEffect>
                                  </p:childTnLst>
                                </p:cTn>
                              </p:par>
                            </p:childTnLst>
                          </p:cTn>
                        </p:par>
                      </p:childTnLst>
                    </p:cTn>
                  </p:par>
                  <p:par>
                    <p:cTn id="40" fill="hold">
                      <p:stCondLst>
                        <p:cond delay="indefinite"/>
                      </p:stCondLst>
                      <p:childTnLst>
                        <p:par>
                          <p:cTn id="41" fill="hold">
                            <p:stCondLst>
                              <p:cond delay="0"/>
                            </p:stCondLst>
                            <p:childTnLst>
                              <p:par>
                                <p:cTn id="42" presetID="1" presetClass="entr" presetSubtype="0" fill="hold" grpId="0" nodeType="clickEffect">
                                  <p:stCondLst>
                                    <p:cond delay="0"/>
                                  </p:stCondLst>
                                  <p:childTnLst>
                                    <p:set>
                                      <p:cBhvr>
                                        <p:cTn id="43" dur="1" fill="hold">
                                          <p:stCondLst>
                                            <p:cond delay="0"/>
                                          </p:stCondLst>
                                        </p:cTn>
                                        <p:tgtEl>
                                          <p:spTgt spid="14">
                                            <p:txEl>
                                              <p:pRg st="0" end="0"/>
                                            </p:txEl>
                                          </p:spTgt>
                                        </p:tgtEl>
                                        <p:attrNameLst>
                                          <p:attrName>style.visibility</p:attrName>
                                        </p:attrNameLst>
                                      </p:cBhvr>
                                      <p:to>
                                        <p:strVal val="visible"/>
                                      </p:to>
                                    </p:set>
                                  </p:childTnLst>
                                </p:cTn>
                              </p:par>
                            </p:childTnLst>
                          </p:cTn>
                        </p:par>
                      </p:childTnLst>
                    </p:cTn>
                  </p:par>
                  <p:par>
                    <p:cTn id="44" fill="hold">
                      <p:stCondLst>
                        <p:cond delay="indefinite"/>
                      </p:stCondLst>
                      <p:childTnLst>
                        <p:par>
                          <p:cTn id="45" fill="hold">
                            <p:stCondLst>
                              <p:cond delay="0"/>
                            </p:stCondLst>
                            <p:childTnLst>
                              <p:par>
                                <p:cTn id="46" presetID="22" presetClass="entr" presetSubtype="1" fill="hold" grpId="0" nodeType="clickEffect">
                                  <p:stCondLst>
                                    <p:cond delay="0"/>
                                  </p:stCondLst>
                                  <p:childTnLst>
                                    <p:set>
                                      <p:cBhvr>
                                        <p:cTn id="47" dur="1" fill="hold">
                                          <p:stCondLst>
                                            <p:cond delay="0"/>
                                          </p:stCondLst>
                                        </p:cTn>
                                        <p:tgtEl>
                                          <p:spTgt spid="12"/>
                                        </p:tgtEl>
                                        <p:attrNameLst>
                                          <p:attrName>style.visibility</p:attrName>
                                        </p:attrNameLst>
                                      </p:cBhvr>
                                      <p:to>
                                        <p:strVal val="visible"/>
                                      </p:to>
                                    </p:set>
                                    <p:animEffect transition="in" filter="wipe(up)">
                                      <p:cBhvr>
                                        <p:cTn id="48" dur="2000"/>
                                        <p:tgtEl>
                                          <p:spTgt spid="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build="p"/>
      <p:bldP spid="8" grpId="0"/>
      <p:bldP spid="9" grpId="0" build="p"/>
      <p:bldP spid="10" grpId="0" build="p"/>
      <p:bldP spid="11" grpId="0"/>
      <p:bldP spid="12" grpId="0"/>
      <p:bldP spid="13" grpId="0"/>
      <p:bldP spid="14"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4000">
                <a:solidFill>
                  <a:srgbClr val="0070C0"/>
                </a:solidFill>
                <a:latin typeface="Calibri" pitchFamily="34" charset="0"/>
              </a:rPr>
              <a:t>Niveau de description</a:t>
            </a:r>
          </a:p>
        </p:txBody>
      </p:sp>
      <p:sp>
        <p:nvSpPr>
          <p:cNvPr id="19458"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
        <p:nvSpPr>
          <p:cNvPr id="5" name="Content Placeholder 10"/>
          <p:cNvSpPr txBox="1">
            <a:spLocks/>
          </p:cNvSpPr>
          <p:nvPr/>
        </p:nvSpPr>
        <p:spPr bwMode="auto">
          <a:xfrm>
            <a:off x="642938" y="1285875"/>
            <a:ext cx="3929062" cy="3951288"/>
          </a:xfrm>
          <a:prstGeom prst="rect">
            <a:avLst/>
          </a:prstGeom>
          <a:noFill/>
          <a:ln w="9525">
            <a:noFill/>
            <a:miter lim="800000"/>
            <a:headEnd/>
            <a:tailEnd/>
          </a:ln>
        </p:spPr>
        <p:txBody>
          <a:bodyPr/>
          <a:lstStyle/>
          <a:p>
            <a:pPr marL="342900" indent="-342900">
              <a:spcBef>
                <a:spcPct val="20000"/>
              </a:spcBef>
            </a:pPr>
            <a:r>
              <a:rPr lang="en-CA" sz="2000" b="1">
                <a:latin typeface="Calibri" pitchFamily="34" charset="0"/>
              </a:rPr>
              <a:t>RCAA2 Description minimale</a:t>
            </a:r>
          </a:p>
          <a:p>
            <a:pPr marL="742950" lvl="1" indent="-285750">
              <a:spcBef>
                <a:spcPct val="20000"/>
              </a:spcBef>
              <a:buFont typeface="Arial" charset="0"/>
              <a:buChar char="–"/>
            </a:pPr>
            <a:r>
              <a:rPr lang="en-CA">
                <a:latin typeface="Calibri" pitchFamily="34" charset="0"/>
              </a:rPr>
              <a:t>titre propre</a:t>
            </a:r>
          </a:p>
          <a:p>
            <a:pPr marL="742950" lvl="1" indent="-285750">
              <a:spcBef>
                <a:spcPct val="20000"/>
              </a:spcBef>
              <a:buFont typeface="Arial" charset="0"/>
              <a:buChar char="–"/>
            </a:pPr>
            <a:r>
              <a:rPr lang="en-CA">
                <a:latin typeface="Calibri" pitchFamily="34" charset="0"/>
              </a:rPr>
              <a:t>première mention de responsabilité</a:t>
            </a:r>
          </a:p>
          <a:p>
            <a:pPr marL="742950" lvl="1" indent="-285750">
              <a:spcBef>
                <a:spcPct val="20000"/>
              </a:spcBef>
              <a:buFont typeface="Arial" charset="0"/>
              <a:buChar char="–"/>
            </a:pPr>
            <a:r>
              <a:rPr lang="en-CA">
                <a:latin typeface="Calibri" pitchFamily="34" charset="0"/>
              </a:rPr>
              <a:t>mention d’édition</a:t>
            </a:r>
          </a:p>
          <a:p>
            <a:pPr marL="742950" lvl="1" indent="-285750">
              <a:spcBef>
                <a:spcPct val="20000"/>
              </a:spcBef>
              <a:buFont typeface="Arial" charset="0"/>
              <a:buChar char="–"/>
            </a:pPr>
            <a:r>
              <a:rPr lang="en-CA">
                <a:latin typeface="Calibri" pitchFamily="34" charset="0"/>
              </a:rPr>
              <a:t>précision relative au support</a:t>
            </a:r>
          </a:p>
          <a:p>
            <a:pPr marL="742950" lvl="1" indent="-285750">
              <a:spcBef>
                <a:spcPct val="20000"/>
              </a:spcBef>
              <a:buFont typeface="Arial" charset="0"/>
              <a:buChar char="–"/>
            </a:pPr>
            <a:r>
              <a:rPr lang="en-CA">
                <a:latin typeface="Calibri" pitchFamily="34" charset="0"/>
              </a:rPr>
              <a:t>premier éditeur, etc.</a:t>
            </a:r>
          </a:p>
          <a:p>
            <a:pPr marL="742950" lvl="1" indent="-285750">
              <a:spcBef>
                <a:spcPct val="20000"/>
              </a:spcBef>
              <a:buFont typeface="Arial" charset="0"/>
              <a:buChar char="–"/>
            </a:pPr>
            <a:r>
              <a:rPr lang="en-CA">
                <a:latin typeface="Calibri" pitchFamily="34" charset="0"/>
              </a:rPr>
              <a:t>date de publication, etc.</a:t>
            </a:r>
          </a:p>
          <a:p>
            <a:pPr marL="742950" lvl="1" indent="-285750">
              <a:spcBef>
                <a:spcPct val="20000"/>
              </a:spcBef>
              <a:buFont typeface="Arial" charset="0"/>
              <a:buChar char="–"/>
            </a:pPr>
            <a:r>
              <a:rPr lang="en-CA">
                <a:latin typeface="Calibri" pitchFamily="34" charset="0"/>
              </a:rPr>
              <a:t>nombre d’unités matérielles</a:t>
            </a:r>
          </a:p>
          <a:p>
            <a:pPr marL="742950" lvl="1" indent="-285750">
              <a:spcBef>
                <a:spcPct val="20000"/>
              </a:spcBef>
              <a:buFont typeface="Arial" charset="0"/>
              <a:buChar char="–"/>
            </a:pPr>
            <a:r>
              <a:rPr lang="en-CA">
                <a:latin typeface="Calibri" pitchFamily="34" charset="0"/>
              </a:rPr>
              <a:t>notes</a:t>
            </a:r>
            <a:endParaRPr lang="en-CA" sz="1600">
              <a:latin typeface="Calibri" pitchFamily="34" charset="0"/>
            </a:endParaRPr>
          </a:p>
          <a:p>
            <a:pPr marL="742950" lvl="1" indent="-285750">
              <a:spcBef>
                <a:spcPct val="20000"/>
              </a:spcBef>
              <a:buFont typeface="Arial" charset="0"/>
              <a:buChar char="–"/>
            </a:pPr>
            <a:r>
              <a:rPr lang="en-CA">
                <a:latin typeface="Calibri" pitchFamily="34" charset="0"/>
              </a:rPr>
              <a:t>numéro normalisé</a:t>
            </a:r>
          </a:p>
        </p:txBody>
      </p:sp>
      <p:sp>
        <p:nvSpPr>
          <p:cNvPr id="7" name="Content Placeholder 12"/>
          <p:cNvSpPr txBox="1">
            <a:spLocks/>
          </p:cNvSpPr>
          <p:nvPr/>
        </p:nvSpPr>
        <p:spPr bwMode="auto">
          <a:xfrm>
            <a:off x="4645025" y="1285875"/>
            <a:ext cx="4284663" cy="5357813"/>
          </a:xfrm>
          <a:prstGeom prst="rect">
            <a:avLst/>
          </a:prstGeom>
          <a:noFill/>
          <a:ln w="9525">
            <a:noFill/>
            <a:miter lim="800000"/>
            <a:headEnd/>
            <a:tailEnd/>
          </a:ln>
        </p:spPr>
        <p:txBody>
          <a:bodyPr/>
          <a:lstStyle/>
          <a:p>
            <a:pPr marL="342900" indent="-342900">
              <a:spcBef>
                <a:spcPct val="20000"/>
              </a:spcBef>
            </a:pPr>
            <a:r>
              <a:rPr lang="en-CA" sz="2000" b="1">
                <a:solidFill>
                  <a:srgbClr val="0070C0"/>
                </a:solidFill>
                <a:latin typeface="Calibri" pitchFamily="34" charset="0"/>
              </a:rPr>
              <a:t>RDA éléments de base</a:t>
            </a:r>
          </a:p>
          <a:p>
            <a:pPr marL="742950" lvl="1" indent="-285750">
              <a:spcBef>
                <a:spcPct val="20000"/>
              </a:spcBef>
              <a:buFont typeface="Arial" charset="0"/>
              <a:buChar char="–"/>
            </a:pPr>
            <a:r>
              <a:rPr lang="en-CA">
                <a:latin typeface="Calibri" pitchFamily="34" charset="0"/>
              </a:rPr>
              <a:t>titre propre</a:t>
            </a:r>
          </a:p>
          <a:p>
            <a:pPr marL="742950" lvl="1" indent="-285750">
              <a:spcBef>
                <a:spcPct val="20000"/>
              </a:spcBef>
              <a:buFont typeface="Arial" charset="0"/>
              <a:buChar char="–"/>
            </a:pPr>
            <a:r>
              <a:rPr lang="en-CA">
                <a:latin typeface="Calibri" pitchFamily="34" charset="0"/>
              </a:rPr>
              <a:t>première mention de responsabilité</a:t>
            </a:r>
          </a:p>
          <a:p>
            <a:pPr marL="742950" lvl="1" indent="-285750">
              <a:spcBef>
                <a:spcPct val="20000"/>
              </a:spcBef>
              <a:buFont typeface="Arial" charset="0"/>
              <a:buChar char="–"/>
            </a:pPr>
            <a:r>
              <a:rPr lang="en-CA">
                <a:latin typeface="Calibri" pitchFamily="34" charset="0"/>
              </a:rPr>
              <a:t>mention d’édition </a:t>
            </a:r>
          </a:p>
          <a:p>
            <a:pPr marL="742950" lvl="1" indent="-285750">
              <a:spcBef>
                <a:spcPct val="20000"/>
              </a:spcBef>
              <a:buFont typeface="Arial" charset="0"/>
              <a:buChar char="–"/>
            </a:pPr>
            <a:r>
              <a:rPr lang="en-CA">
                <a:latin typeface="Calibri" pitchFamily="34" charset="0"/>
              </a:rPr>
              <a:t>autre mention d’édition</a:t>
            </a:r>
          </a:p>
          <a:p>
            <a:pPr marL="742950" lvl="1" indent="-285750">
              <a:spcBef>
                <a:spcPct val="20000"/>
              </a:spcBef>
              <a:buFont typeface="Arial" charset="0"/>
              <a:buChar char="–"/>
            </a:pPr>
            <a:r>
              <a:rPr lang="en-CA">
                <a:latin typeface="Calibri" pitchFamily="34" charset="0"/>
              </a:rPr>
              <a:t>numérotation (périodiques)</a:t>
            </a:r>
          </a:p>
          <a:p>
            <a:pPr marL="742950" lvl="1" indent="-285750">
              <a:spcBef>
                <a:spcPct val="20000"/>
              </a:spcBef>
              <a:buFont typeface="Arial" charset="0"/>
              <a:buChar char="–"/>
            </a:pPr>
            <a:r>
              <a:rPr lang="en-CA">
                <a:latin typeface="Calibri" pitchFamily="34" charset="0"/>
              </a:rPr>
              <a:t>échelle (objet cartographique)</a:t>
            </a:r>
          </a:p>
          <a:p>
            <a:pPr marL="742950" lvl="1" indent="-285750">
              <a:spcBef>
                <a:spcPct val="20000"/>
              </a:spcBef>
              <a:buFont typeface="Arial" charset="0"/>
              <a:buChar char="–"/>
            </a:pPr>
            <a:r>
              <a:rPr lang="en-CA">
                <a:solidFill>
                  <a:srgbClr val="0070C0"/>
                </a:solidFill>
                <a:latin typeface="Calibri" pitchFamily="34" charset="0"/>
              </a:rPr>
              <a:t>premier lieu d’édition</a:t>
            </a:r>
          </a:p>
          <a:p>
            <a:pPr marL="742950" lvl="1" indent="-285750">
              <a:spcBef>
                <a:spcPct val="20000"/>
              </a:spcBef>
              <a:buFont typeface="Arial" charset="0"/>
              <a:buChar char="–"/>
            </a:pPr>
            <a:r>
              <a:rPr lang="en-CA">
                <a:latin typeface="Calibri" pitchFamily="34" charset="0"/>
              </a:rPr>
              <a:t>premier nom d’éditeur</a:t>
            </a:r>
          </a:p>
          <a:p>
            <a:pPr marL="742950" lvl="1" indent="-285750">
              <a:spcBef>
                <a:spcPct val="20000"/>
              </a:spcBef>
              <a:buFont typeface="Arial" charset="0"/>
              <a:buChar char="–"/>
            </a:pPr>
            <a:r>
              <a:rPr lang="en-CA">
                <a:latin typeface="Calibri" pitchFamily="34" charset="0"/>
              </a:rPr>
              <a:t>date de publication </a:t>
            </a:r>
          </a:p>
          <a:p>
            <a:pPr marL="742950" lvl="1" indent="-285750">
              <a:spcBef>
                <a:spcPct val="20000"/>
              </a:spcBef>
              <a:buFont typeface="Arial" charset="0"/>
              <a:buChar char="–"/>
            </a:pPr>
            <a:r>
              <a:rPr lang="en-CA">
                <a:solidFill>
                  <a:srgbClr val="0070C0"/>
                </a:solidFill>
                <a:latin typeface="Calibri" pitchFamily="34" charset="0"/>
              </a:rPr>
              <a:t>titre propre de collection/sous-collection</a:t>
            </a:r>
          </a:p>
          <a:p>
            <a:pPr marL="742950" lvl="1" indent="-285750">
              <a:spcBef>
                <a:spcPct val="20000"/>
              </a:spcBef>
              <a:buFont typeface="Arial" charset="0"/>
              <a:buChar char="–"/>
            </a:pPr>
            <a:r>
              <a:rPr lang="en-CA">
                <a:solidFill>
                  <a:srgbClr val="0070C0"/>
                </a:solidFill>
                <a:latin typeface="Calibri" pitchFamily="34" charset="0"/>
              </a:rPr>
              <a:t>numérotation dans la collection/sous-collection</a:t>
            </a:r>
          </a:p>
          <a:p>
            <a:pPr marL="742950" lvl="1" indent="-285750">
              <a:spcBef>
                <a:spcPct val="20000"/>
              </a:spcBef>
              <a:buFont typeface="Arial" charset="0"/>
              <a:buChar char="–"/>
            </a:pPr>
            <a:r>
              <a:rPr lang="en-CA">
                <a:latin typeface="Calibri" pitchFamily="34" charset="0"/>
              </a:rPr>
              <a:t>identifiant de la manifestation</a:t>
            </a:r>
          </a:p>
          <a:p>
            <a:pPr marL="742950" lvl="1" indent="-285750">
              <a:spcBef>
                <a:spcPct val="20000"/>
              </a:spcBef>
              <a:buFont typeface="Arial" charset="0"/>
              <a:buChar char="–"/>
            </a:pPr>
            <a:r>
              <a:rPr lang="en-CA">
                <a:solidFill>
                  <a:srgbClr val="0070C0"/>
                </a:solidFill>
                <a:latin typeface="Calibri" pitchFamily="34" charset="0"/>
              </a:rPr>
              <a:t>type de support</a:t>
            </a:r>
          </a:p>
          <a:p>
            <a:pPr marL="742950" lvl="1" indent="-285750">
              <a:spcBef>
                <a:spcPct val="20000"/>
              </a:spcBef>
              <a:buFont typeface="Arial" charset="0"/>
              <a:buChar char="–"/>
            </a:pPr>
            <a:r>
              <a:rPr lang="en-CA">
                <a:latin typeface="Calibri" pitchFamily="34" charset="0"/>
              </a:rPr>
              <a:t>Nombre d’unités matérielles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wipe(up)">
                                      <p:cBhvr>
                                        <p:cTn id="7" dur="2000"/>
                                        <p:tgtEl>
                                          <p:spTgt spid="5"/>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7"/>
                                        </p:tgtEl>
                                        <p:attrNameLst>
                                          <p:attrName>style.visibility</p:attrName>
                                        </p:attrNameLst>
                                      </p:cBhvr>
                                      <p:to>
                                        <p:strVal val="visible"/>
                                      </p:to>
                                    </p:set>
                                    <p:animEffect transition="in" filter="wipe(up)">
                                      <p:cBhvr>
                                        <p:cTn id="12" dur="20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7"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2800">
                <a:solidFill>
                  <a:srgbClr val="0070C0"/>
                </a:solidFill>
                <a:latin typeface="Calibri" pitchFamily="34" charset="0"/>
              </a:rPr>
              <a:t>Changements demandant une nouvelle description</a:t>
            </a:r>
          </a:p>
        </p:txBody>
      </p:sp>
      <p:sp>
        <p:nvSpPr>
          <p:cNvPr id="20482"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
        <p:nvSpPr>
          <p:cNvPr id="4" name="Content Placeholder 10"/>
          <p:cNvSpPr txBox="1">
            <a:spLocks/>
          </p:cNvSpPr>
          <p:nvPr/>
        </p:nvSpPr>
        <p:spPr bwMode="auto">
          <a:xfrm>
            <a:off x="642938" y="1620838"/>
            <a:ext cx="3929062" cy="1808162"/>
          </a:xfrm>
          <a:prstGeom prst="rect">
            <a:avLst/>
          </a:prstGeom>
          <a:noFill/>
          <a:ln w="9525">
            <a:noFill/>
            <a:miter lim="800000"/>
            <a:headEnd/>
            <a:tailEnd/>
          </a:ln>
        </p:spPr>
        <p:txBody>
          <a:bodyPr/>
          <a:lstStyle/>
          <a:p>
            <a:pPr marL="342900" indent="-342900">
              <a:spcBef>
                <a:spcPct val="20000"/>
              </a:spcBef>
            </a:pPr>
            <a:r>
              <a:rPr lang="en-CA" sz="2000" b="1">
                <a:latin typeface="Calibri" pitchFamily="34" charset="0"/>
              </a:rPr>
              <a:t>RCAA2</a:t>
            </a:r>
          </a:p>
          <a:p>
            <a:pPr marL="742950" lvl="1" indent="-285750">
              <a:spcBef>
                <a:spcPct val="20000"/>
              </a:spcBef>
              <a:buFont typeface="Arial" charset="0"/>
              <a:buChar char="–"/>
            </a:pPr>
            <a:r>
              <a:rPr lang="en-CA">
                <a:latin typeface="Calibri" pitchFamily="34" charset="0"/>
              </a:rPr>
              <a:t>changement majeur dans le titre propre d’une publication en série</a:t>
            </a:r>
          </a:p>
          <a:p>
            <a:pPr marL="742950" lvl="1" indent="-285750">
              <a:spcBef>
                <a:spcPct val="20000"/>
              </a:spcBef>
              <a:buFont typeface="Arial" charset="0"/>
              <a:buChar char="–"/>
            </a:pPr>
            <a:r>
              <a:rPr lang="en-CA">
                <a:latin typeface="Calibri" pitchFamily="34" charset="0"/>
              </a:rPr>
              <a:t>changement de la responsabilité qui affecte l’entrée principale d’une publication en série </a:t>
            </a:r>
          </a:p>
        </p:txBody>
      </p:sp>
      <p:sp>
        <p:nvSpPr>
          <p:cNvPr id="5" name="Content Placeholder 12"/>
          <p:cNvSpPr txBox="1">
            <a:spLocks/>
          </p:cNvSpPr>
          <p:nvPr/>
        </p:nvSpPr>
        <p:spPr bwMode="auto">
          <a:xfrm>
            <a:off x="4645025" y="1620838"/>
            <a:ext cx="4284663" cy="3808412"/>
          </a:xfrm>
          <a:prstGeom prst="rect">
            <a:avLst/>
          </a:prstGeom>
          <a:noFill/>
          <a:ln w="9525">
            <a:noFill/>
            <a:miter lim="800000"/>
            <a:headEnd/>
            <a:tailEnd/>
          </a:ln>
        </p:spPr>
        <p:txBody>
          <a:bodyPr/>
          <a:lstStyle/>
          <a:p>
            <a:pPr marL="342900" indent="-342900">
              <a:lnSpc>
                <a:spcPct val="90000"/>
              </a:lnSpc>
              <a:spcBef>
                <a:spcPct val="20000"/>
              </a:spcBef>
            </a:pPr>
            <a:r>
              <a:rPr lang="en-CA" sz="2000" b="1">
                <a:solidFill>
                  <a:srgbClr val="0070C0"/>
                </a:solidFill>
                <a:latin typeface="Calibri" pitchFamily="34" charset="0"/>
              </a:rPr>
              <a:t>RDA</a:t>
            </a:r>
          </a:p>
          <a:p>
            <a:pPr marL="742950" lvl="1" indent="-285750">
              <a:lnSpc>
                <a:spcPct val="110000"/>
              </a:lnSpc>
              <a:spcBef>
                <a:spcPct val="20000"/>
              </a:spcBef>
              <a:buFont typeface="Arial" charset="0"/>
              <a:buChar char="–"/>
            </a:pPr>
            <a:r>
              <a:rPr lang="en-CA">
                <a:latin typeface="Calibri" pitchFamily="34" charset="0"/>
              </a:rPr>
              <a:t>changement majeur dans le titre propre d’une publication en série</a:t>
            </a:r>
          </a:p>
          <a:p>
            <a:pPr marL="742950" lvl="1" indent="-285750">
              <a:lnSpc>
                <a:spcPct val="110000"/>
              </a:lnSpc>
              <a:spcBef>
                <a:spcPct val="20000"/>
              </a:spcBef>
              <a:buFont typeface="Arial" charset="0"/>
              <a:buChar char="–"/>
            </a:pPr>
            <a:r>
              <a:rPr lang="en-CA">
                <a:latin typeface="Calibri" pitchFamily="34" charset="0"/>
              </a:rPr>
              <a:t>changement de la responsabilité qui demande un changement de l’identification d’une publication en série comme oeuvre</a:t>
            </a:r>
          </a:p>
          <a:p>
            <a:pPr marL="742950" lvl="1" indent="-285750">
              <a:lnSpc>
                <a:spcPct val="110000"/>
              </a:lnSpc>
              <a:spcBef>
                <a:spcPct val="20000"/>
              </a:spcBef>
              <a:buFont typeface="Arial" charset="0"/>
              <a:buChar char="–"/>
            </a:pPr>
            <a:r>
              <a:rPr lang="en-CA">
                <a:solidFill>
                  <a:srgbClr val="0070C0"/>
                </a:solidFill>
                <a:latin typeface="Calibri" pitchFamily="34" charset="0"/>
              </a:rPr>
              <a:t>changement dans le mode de livraison</a:t>
            </a:r>
          </a:p>
          <a:p>
            <a:pPr marL="742950" lvl="1" indent="-285750">
              <a:lnSpc>
                <a:spcPct val="110000"/>
              </a:lnSpc>
              <a:spcBef>
                <a:spcPct val="20000"/>
              </a:spcBef>
              <a:buFont typeface="Arial" charset="0"/>
              <a:buChar char="–"/>
            </a:pPr>
            <a:r>
              <a:rPr lang="en-CA">
                <a:solidFill>
                  <a:srgbClr val="0070C0"/>
                </a:solidFill>
                <a:latin typeface="Calibri" pitchFamily="34" charset="0"/>
              </a:rPr>
              <a:t>changement de type de support</a:t>
            </a:r>
          </a:p>
          <a:p>
            <a:pPr marL="742950" lvl="1" indent="-285750">
              <a:lnSpc>
                <a:spcPct val="110000"/>
              </a:lnSpc>
              <a:spcBef>
                <a:spcPct val="20000"/>
              </a:spcBef>
              <a:buFont typeface="Arial" charset="0"/>
              <a:buChar char="–"/>
            </a:pPr>
            <a:r>
              <a:rPr lang="en-CA">
                <a:solidFill>
                  <a:srgbClr val="0070C0"/>
                </a:solidFill>
                <a:latin typeface="Calibri" pitchFamily="34" charset="0"/>
              </a:rPr>
              <a:t>changement dans la mention d’édition d’une publication en série ou d’une ressource intégratrice </a:t>
            </a:r>
          </a:p>
          <a:p>
            <a:pPr marL="742950" lvl="1" indent="-285750">
              <a:lnSpc>
                <a:spcPct val="110000"/>
              </a:lnSpc>
              <a:spcBef>
                <a:spcPct val="20000"/>
              </a:spcBef>
              <a:buFont typeface="Arial" charset="0"/>
              <a:buChar char="–"/>
            </a:pPr>
            <a:r>
              <a:rPr lang="en-CA">
                <a:solidFill>
                  <a:srgbClr val="0070C0"/>
                </a:solidFill>
                <a:latin typeface="Calibri" pitchFamily="34" charset="0"/>
              </a:rPr>
              <a:t>changement du volume de base d’une ressource intégratrice</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up)">
                                      <p:cBhvr>
                                        <p:cTn id="7" dur="20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5"/>
                                        </p:tgtEl>
                                        <p:attrNameLst>
                                          <p:attrName>style.visibility</p:attrName>
                                        </p:attrNameLst>
                                      </p:cBhvr>
                                      <p:to>
                                        <p:strVal val="visible"/>
                                      </p:to>
                                    </p:set>
                                    <p:animEffect transition="in" filter="wipe(up)">
                                      <p:cBhvr>
                                        <p:cTn id="12" dur="2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2"/>
          <p:cNvSpPr txBox="1">
            <a:spLocks/>
          </p:cNvSpPr>
          <p:nvPr/>
        </p:nvSpPr>
        <p:spPr bwMode="auto">
          <a:xfrm>
            <a:off x="457200" y="1535113"/>
            <a:ext cx="4040188" cy="639762"/>
          </a:xfrm>
          <a:prstGeom prst="rect">
            <a:avLst/>
          </a:prstGeom>
          <a:noFill/>
          <a:ln w="9525">
            <a:noFill/>
            <a:miter lim="800000"/>
            <a:headEnd/>
            <a:tailEnd/>
          </a:ln>
        </p:spPr>
        <p:txBody>
          <a:bodyPr/>
          <a:lstStyle/>
          <a:p>
            <a:pPr marL="342900" indent="-342900">
              <a:spcBef>
                <a:spcPct val="20000"/>
              </a:spcBef>
            </a:pPr>
            <a:r>
              <a:rPr lang="en-CA" sz="2400" b="1">
                <a:latin typeface="Calibri" pitchFamily="34" charset="0"/>
              </a:rPr>
              <a:t>RCAA2	</a:t>
            </a:r>
          </a:p>
        </p:txBody>
      </p:sp>
      <p:sp>
        <p:nvSpPr>
          <p:cNvPr id="3" name="Content Placeholder 3"/>
          <p:cNvSpPr txBox="1">
            <a:spLocks/>
          </p:cNvSpPr>
          <p:nvPr/>
        </p:nvSpPr>
        <p:spPr bwMode="auto">
          <a:xfrm>
            <a:off x="457200" y="2174875"/>
            <a:ext cx="4040188" cy="4254500"/>
          </a:xfrm>
          <a:prstGeom prst="rect">
            <a:avLst/>
          </a:prstGeom>
          <a:noFill/>
          <a:ln w="9525">
            <a:noFill/>
            <a:miter lim="800000"/>
            <a:headEnd/>
            <a:tailEnd/>
          </a:ln>
        </p:spPr>
        <p:txBody>
          <a:bodyPr/>
          <a:lstStyle/>
          <a:p>
            <a:pPr marL="342900" indent="-342900">
              <a:spcBef>
                <a:spcPct val="20000"/>
              </a:spcBef>
              <a:buFont typeface="Arial" charset="0"/>
              <a:buChar char="•"/>
            </a:pPr>
            <a:r>
              <a:rPr lang="en-CA">
                <a:latin typeface="Calibri" pitchFamily="34" charset="0"/>
              </a:rPr>
              <a:t>source principale d’information spécifiée pour chaque genre de documents:</a:t>
            </a:r>
          </a:p>
          <a:p>
            <a:pPr marL="742950" lvl="1" indent="-285750">
              <a:spcBef>
                <a:spcPct val="20000"/>
              </a:spcBef>
              <a:buFont typeface="Arial" charset="0"/>
              <a:buChar char="–"/>
            </a:pPr>
            <a:r>
              <a:rPr lang="en-CA" sz="1400">
                <a:latin typeface="Calibri" pitchFamily="34" charset="0"/>
              </a:rPr>
              <a:t>livres, brochures et feuilles imprimées</a:t>
            </a:r>
          </a:p>
          <a:p>
            <a:pPr marL="742950" lvl="1" indent="-285750">
              <a:spcBef>
                <a:spcPct val="20000"/>
              </a:spcBef>
              <a:buFont typeface="Arial" charset="0"/>
              <a:buChar char="–"/>
            </a:pPr>
            <a:r>
              <a:rPr lang="en-CA" sz="1600">
                <a:latin typeface="Calibri" pitchFamily="34" charset="0"/>
              </a:rPr>
              <a:t>documents cartographiques</a:t>
            </a:r>
          </a:p>
          <a:p>
            <a:pPr marL="742950" lvl="1" indent="-285750">
              <a:spcBef>
                <a:spcPct val="20000"/>
              </a:spcBef>
              <a:buFont typeface="Arial" charset="0"/>
              <a:buChar char="–"/>
            </a:pPr>
            <a:r>
              <a:rPr lang="en-CA" sz="1600">
                <a:latin typeface="Calibri" pitchFamily="34" charset="0"/>
              </a:rPr>
              <a:t>manuscrits</a:t>
            </a:r>
          </a:p>
          <a:p>
            <a:pPr marL="742950" lvl="1" indent="-285750">
              <a:spcBef>
                <a:spcPct val="20000"/>
              </a:spcBef>
              <a:buFont typeface="Arial" charset="0"/>
              <a:buChar char="–"/>
            </a:pPr>
            <a:r>
              <a:rPr lang="en-CA" sz="1600">
                <a:latin typeface="Calibri" pitchFamily="34" charset="0"/>
              </a:rPr>
              <a:t>imprimés musicaux</a:t>
            </a:r>
          </a:p>
          <a:p>
            <a:pPr marL="742950" lvl="1" indent="-285750">
              <a:spcBef>
                <a:spcPct val="20000"/>
              </a:spcBef>
              <a:buFont typeface="Arial" charset="0"/>
              <a:buChar char="–"/>
            </a:pPr>
            <a:r>
              <a:rPr lang="en-CA" sz="1600">
                <a:latin typeface="Calibri" pitchFamily="34" charset="0"/>
              </a:rPr>
              <a:t>enregistrements sonores</a:t>
            </a:r>
          </a:p>
          <a:p>
            <a:pPr marL="742950" lvl="1" indent="-285750">
              <a:spcBef>
                <a:spcPct val="20000"/>
              </a:spcBef>
              <a:buFont typeface="Arial" charset="0"/>
              <a:buChar char="–"/>
            </a:pPr>
            <a:r>
              <a:rPr lang="en-CA" sz="1600">
                <a:latin typeface="Calibri" pitchFamily="34" charset="0"/>
              </a:rPr>
              <a:t>films cinématographiques et enregistrements vidéo</a:t>
            </a:r>
          </a:p>
          <a:p>
            <a:pPr marL="742950" lvl="1" indent="-285750">
              <a:spcBef>
                <a:spcPct val="20000"/>
              </a:spcBef>
              <a:buFont typeface="Arial" charset="0"/>
              <a:buChar char="–"/>
            </a:pPr>
            <a:r>
              <a:rPr lang="en-CA" sz="1600">
                <a:latin typeface="Calibri" pitchFamily="34" charset="0"/>
              </a:rPr>
              <a:t>documents iconiques</a:t>
            </a:r>
          </a:p>
          <a:p>
            <a:pPr marL="742950" lvl="1" indent="-285750">
              <a:spcBef>
                <a:spcPct val="20000"/>
              </a:spcBef>
              <a:buFont typeface="Arial" charset="0"/>
              <a:buChar char="–"/>
            </a:pPr>
            <a:r>
              <a:rPr lang="en-CA" sz="1600">
                <a:latin typeface="Calibri" pitchFamily="34" charset="0"/>
              </a:rPr>
              <a:t>ressources électroniques</a:t>
            </a:r>
          </a:p>
          <a:p>
            <a:pPr marL="742950" lvl="1" indent="-285750">
              <a:spcBef>
                <a:spcPct val="20000"/>
              </a:spcBef>
              <a:buFont typeface="Arial" charset="0"/>
              <a:buChar char="–"/>
            </a:pPr>
            <a:r>
              <a:rPr lang="en-CA" sz="1600">
                <a:latin typeface="Calibri" pitchFamily="34" charset="0"/>
              </a:rPr>
              <a:t>artéfacts et échantillons en trois dimensions</a:t>
            </a:r>
          </a:p>
          <a:p>
            <a:pPr marL="742950" lvl="1" indent="-285750">
              <a:spcBef>
                <a:spcPct val="20000"/>
              </a:spcBef>
              <a:buFont typeface="Arial" charset="0"/>
              <a:buChar char="–"/>
            </a:pPr>
            <a:r>
              <a:rPr lang="en-CA" sz="1600">
                <a:latin typeface="Calibri" pitchFamily="34" charset="0"/>
              </a:rPr>
              <a:t>microformes</a:t>
            </a:r>
          </a:p>
          <a:p>
            <a:pPr marL="742950" lvl="1" indent="-285750">
              <a:spcBef>
                <a:spcPct val="20000"/>
              </a:spcBef>
              <a:buFont typeface="Arial" charset="0"/>
              <a:buChar char="–"/>
            </a:pPr>
            <a:r>
              <a:rPr lang="en-CA" sz="1600">
                <a:latin typeface="Calibri" pitchFamily="34" charset="0"/>
              </a:rPr>
              <a:t>ressources continues</a:t>
            </a:r>
          </a:p>
        </p:txBody>
      </p:sp>
      <p:sp>
        <p:nvSpPr>
          <p:cNvPr id="4" name="Text Placeholder 4"/>
          <p:cNvSpPr txBox="1">
            <a:spLocks/>
          </p:cNvSpPr>
          <p:nvPr/>
        </p:nvSpPr>
        <p:spPr bwMode="auto">
          <a:xfrm>
            <a:off x="4645025" y="1535113"/>
            <a:ext cx="4041775" cy="639762"/>
          </a:xfrm>
          <a:prstGeom prst="rect">
            <a:avLst/>
          </a:prstGeom>
          <a:noFill/>
          <a:ln w="9525">
            <a:noFill/>
            <a:miter lim="800000"/>
            <a:headEnd/>
            <a:tailEnd/>
          </a:ln>
        </p:spPr>
        <p:txBody>
          <a:bodyPr/>
          <a:lstStyle/>
          <a:p>
            <a:pPr marL="342900" indent="-342900">
              <a:spcBef>
                <a:spcPct val="20000"/>
              </a:spcBef>
            </a:pPr>
            <a:r>
              <a:rPr lang="en-CA" sz="2400" b="1">
                <a:solidFill>
                  <a:srgbClr val="0070C0"/>
                </a:solidFill>
                <a:latin typeface="Calibri" pitchFamily="34" charset="0"/>
              </a:rPr>
              <a:t>RDA</a:t>
            </a:r>
          </a:p>
        </p:txBody>
      </p:sp>
      <p:sp>
        <p:nvSpPr>
          <p:cNvPr id="5" name="Content Placeholder 5"/>
          <p:cNvSpPr txBox="1">
            <a:spLocks/>
          </p:cNvSpPr>
          <p:nvPr/>
        </p:nvSpPr>
        <p:spPr bwMode="auto">
          <a:xfrm>
            <a:off x="4645025" y="2174875"/>
            <a:ext cx="4041775" cy="3951288"/>
          </a:xfrm>
          <a:prstGeom prst="rect">
            <a:avLst/>
          </a:prstGeom>
          <a:noFill/>
          <a:ln w="9525">
            <a:noFill/>
            <a:miter lim="800000"/>
            <a:headEnd/>
            <a:tailEnd/>
          </a:ln>
        </p:spPr>
        <p:txBody>
          <a:bodyPr/>
          <a:lstStyle/>
          <a:p>
            <a:pPr marL="342900" lvl="1" indent="-342900">
              <a:spcBef>
                <a:spcPct val="20000"/>
              </a:spcBef>
              <a:buFont typeface="Arial" charset="0"/>
              <a:buChar char="•"/>
            </a:pPr>
            <a:r>
              <a:rPr lang="en-CA">
                <a:solidFill>
                  <a:srgbClr val="0070C0"/>
                </a:solidFill>
                <a:latin typeface="Calibri" pitchFamily="34" charset="0"/>
              </a:rPr>
              <a:t>source préférée d’information spécifiée pour trois catégories de ressources:</a:t>
            </a:r>
            <a:endParaRPr lang="en-CA" sz="1600">
              <a:solidFill>
                <a:srgbClr val="0070C0"/>
              </a:solidFill>
              <a:latin typeface="Calibri" pitchFamily="34" charset="0"/>
            </a:endParaRPr>
          </a:p>
          <a:p>
            <a:pPr marL="742950" lvl="2" indent="-342900">
              <a:spcBef>
                <a:spcPct val="20000"/>
              </a:spcBef>
              <a:buFont typeface="Calibri" pitchFamily="34" charset="0"/>
              <a:buChar char="–"/>
            </a:pPr>
            <a:r>
              <a:rPr lang="en-CA" sz="1600">
                <a:solidFill>
                  <a:srgbClr val="0070C0"/>
                </a:solidFill>
                <a:latin typeface="Calibri" pitchFamily="34" charset="0"/>
              </a:rPr>
              <a:t>une ou plusieurs pages, feuillets, feuilles ou cartes (ou images d’une ou plusieurs pages, feuillets, feuilles ou cartes)</a:t>
            </a:r>
          </a:p>
          <a:p>
            <a:pPr marL="742950" lvl="2" indent="-342900">
              <a:spcBef>
                <a:spcPct val="20000"/>
              </a:spcBef>
              <a:buFont typeface="Calibri" pitchFamily="34" charset="0"/>
              <a:buChar char="–"/>
            </a:pPr>
            <a:r>
              <a:rPr lang="en-CA" sz="1600">
                <a:solidFill>
                  <a:srgbClr val="0070C0"/>
                </a:solidFill>
                <a:latin typeface="Calibri" pitchFamily="34" charset="0"/>
              </a:rPr>
              <a:t>images animées</a:t>
            </a:r>
          </a:p>
          <a:p>
            <a:pPr marL="742950" lvl="2" indent="-342900">
              <a:spcBef>
                <a:spcPct val="20000"/>
              </a:spcBef>
              <a:buFont typeface="Calibri" pitchFamily="34" charset="0"/>
              <a:buChar char="–"/>
            </a:pPr>
            <a:r>
              <a:rPr lang="en-CA" sz="1600">
                <a:solidFill>
                  <a:srgbClr val="0070C0"/>
                </a:solidFill>
                <a:latin typeface="Calibri" pitchFamily="34" charset="0"/>
              </a:rPr>
              <a:t>autres ressources</a:t>
            </a:r>
          </a:p>
        </p:txBody>
      </p:sp>
      <p:sp>
        <p:nvSpPr>
          <p:cNvPr id="21509" name="Title 1"/>
          <p:cNvSpPr txBox="1">
            <a:spLocks/>
          </p:cNvSpPr>
          <p:nvPr/>
        </p:nvSpPr>
        <p:spPr bwMode="auto">
          <a:xfrm>
            <a:off x="457200" y="428625"/>
            <a:ext cx="8229600" cy="785813"/>
          </a:xfrm>
          <a:prstGeom prst="rect">
            <a:avLst/>
          </a:prstGeom>
          <a:noFill/>
          <a:ln w="9525">
            <a:noFill/>
            <a:miter lim="800000"/>
            <a:headEnd/>
            <a:tailEnd/>
          </a:ln>
        </p:spPr>
        <p:txBody>
          <a:bodyPr/>
          <a:lstStyle/>
          <a:p>
            <a:r>
              <a:rPr lang="en-CA" sz="4000">
                <a:solidFill>
                  <a:srgbClr val="0070C0"/>
                </a:solidFill>
                <a:latin typeface="Calibri" pitchFamily="34" charset="0"/>
              </a:rPr>
              <a:t>Sources d’information</a:t>
            </a:r>
          </a:p>
        </p:txBody>
      </p:sp>
      <p:sp>
        <p:nvSpPr>
          <p:cNvPr id="21510" name="Freeform 1027"/>
          <p:cNvSpPr>
            <a:spLocks/>
          </p:cNvSpPr>
          <p:nvPr/>
        </p:nvSpPr>
        <p:spPr bwMode="auto">
          <a:xfrm>
            <a:off x="895350" y="1066800"/>
            <a:ext cx="7793038" cy="211138"/>
          </a:xfrm>
          <a:custGeom>
            <a:avLst/>
            <a:gdLst>
              <a:gd name="T0" fmla="*/ 2147483647 w 4909"/>
              <a:gd name="T1" fmla="*/ 2147483647 h 133"/>
              <a:gd name="T2" fmla="*/ 2147483647 w 4909"/>
              <a:gd name="T3" fmla="*/ 2147483647 h 133"/>
              <a:gd name="T4" fmla="*/ 2147483647 w 4909"/>
              <a:gd name="T5" fmla="*/ 2147483647 h 133"/>
              <a:gd name="T6" fmla="*/ 2147483647 w 4909"/>
              <a:gd name="T7" fmla="*/ 2147483647 h 133"/>
              <a:gd name="T8" fmla="*/ 2147483647 w 4909"/>
              <a:gd name="T9" fmla="*/ 2147483647 h 133"/>
              <a:gd name="T10" fmla="*/ 2147483647 w 4909"/>
              <a:gd name="T11" fmla="*/ 2147483647 h 133"/>
              <a:gd name="T12" fmla="*/ 2147483647 w 4909"/>
              <a:gd name="T13" fmla="*/ 2147483647 h 133"/>
              <a:gd name="T14" fmla="*/ 2147483647 w 4909"/>
              <a:gd name="T15" fmla="*/ 2147483647 h 133"/>
              <a:gd name="T16" fmla="*/ 2147483647 w 4909"/>
              <a:gd name="T17" fmla="*/ 2147483647 h 133"/>
              <a:gd name="T18" fmla="*/ 2147483647 w 4909"/>
              <a:gd name="T19" fmla="*/ 2147483647 h 133"/>
              <a:gd name="T20" fmla="*/ 2147483647 w 4909"/>
              <a:gd name="T21" fmla="*/ 2147483647 h 133"/>
              <a:gd name="T22" fmla="*/ 2147483647 w 4909"/>
              <a:gd name="T23" fmla="*/ 2147483647 h 133"/>
              <a:gd name="T24" fmla="*/ 2147483647 w 4909"/>
              <a:gd name="T25" fmla="*/ 2147483647 h 133"/>
              <a:gd name="T26" fmla="*/ 2147483647 w 4909"/>
              <a:gd name="T27" fmla="*/ 2147483647 h 133"/>
              <a:gd name="T28" fmla="*/ 2147483647 w 4909"/>
              <a:gd name="T29" fmla="*/ 2147483647 h 133"/>
              <a:gd name="T30" fmla="*/ 2147483647 w 4909"/>
              <a:gd name="T31" fmla="*/ 2147483647 h 133"/>
              <a:gd name="T32" fmla="*/ 2147483647 w 4909"/>
              <a:gd name="T33" fmla="*/ 2147483647 h 133"/>
              <a:gd name="T34" fmla="*/ 2147483647 w 4909"/>
              <a:gd name="T35" fmla="*/ 2147483647 h 133"/>
              <a:gd name="T36" fmla="*/ 2147483647 w 4909"/>
              <a:gd name="T37" fmla="*/ 2147483647 h 133"/>
              <a:gd name="T38" fmla="*/ 2147483647 w 4909"/>
              <a:gd name="T39" fmla="*/ 2147483647 h 133"/>
              <a:gd name="T40" fmla="*/ 2147483647 w 4909"/>
              <a:gd name="T41" fmla="*/ 2147483647 h 133"/>
              <a:gd name="T42" fmla="*/ 2147483647 w 4909"/>
              <a:gd name="T43" fmla="*/ 2147483647 h 133"/>
              <a:gd name="T44" fmla="*/ 2147483647 w 4909"/>
              <a:gd name="T45" fmla="*/ 2147483647 h 133"/>
              <a:gd name="T46" fmla="*/ 2147483647 w 4909"/>
              <a:gd name="T47" fmla="*/ 2147483647 h 133"/>
              <a:gd name="T48" fmla="*/ 2147483647 w 4909"/>
              <a:gd name="T49" fmla="*/ 2147483647 h 133"/>
              <a:gd name="T50" fmla="*/ 2147483647 w 4909"/>
              <a:gd name="T51" fmla="*/ 2147483647 h 133"/>
              <a:gd name="T52" fmla="*/ 2147483647 w 4909"/>
              <a:gd name="T53" fmla="*/ 2147483647 h 133"/>
              <a:gd name="T54" fmla="*/ 2147483647 w 4909"/>
              <a:gd name="T55" fmla="*/ 2147483647 h 133"/>
              <a:gd name="T56" fmla="*/ 2147483647 w 4909"/>
              <a:gd name="T57" fmla="*/ 2147483647 h 133"/>
              <a:gd name="T58" fmla="*/ 2147483647 w 4909"/>
              <a:gd name="T59" fmla="*/ 2147483647 h 133"/>
              <a:gd name="T60" fmla="*/ 2147483647 w 4909"/>
              <a:gd name="T61" fmla="*/ 2147483647 h 133"/>
              <a:gd name="T62" fmla="*/ 2147483647 w 4909"/>
              <a:gd name="T63" fmla="*/ 2147483647 h 133"/>
              <a:gd name="T64" fmla="*/ 2147483647 w 4909"/>
              <a:gd name="T65" fmla="*/ 2147483647 h 133"/>
              <a:gd name="T66" fmla="*/ 2147483647 w 4909"/>
              <a:gd name="T67" fmla="*/ 2147483647 h 133"/>
              <a:gd name="T68" fmla="*/ 2147483647 w 4909"/>
              <a:gd name="T69" fmla="*/ 2147483647 h 133"/>
              <a:gd name="T70" fmla="*/ 2147483647 w 4909"/>
              <a:gd name="T71" fmla="*/ 2147483647 h 133"/>
              <a:gd name="T72" fmla="*/ 2147483647 w 4909"/>
              <a:gd name="T73" fmla="*/ 2147483647 h 133"/>
              <a:gd name="T74" fmla="*/ 2147483647 w 4909"/>
              <a:gd name="T75" fmla="*/ 2147483647 h 133"/>
              <a:gd name="T76" fmla="*/ 2147483647 w 4909"/>
              <a:gd name="T77" fmla="*/ 2147483647 h 133"/>
              <a:gd name="T78" fmla="*/ 2147483647 w 4909"/>
              <a:gd name="T79" fmla="*/ 2147483647 h 133"/>
              <a:gd name="T80" fmla="*/ 2147483647 w 4909"/>
              <a:gd name="T81" fmla="*/ 2147483647 h 133"/>
              <a:gd name="T82" fmla="*/ 2147483647 w 4909"/>
              <a:gd name="T83" fmla="*/ 2147483647 h 133"/>
              <a:gd name="T84" fmla="*/ 2147483647 w 4909"/>
              <a:gd name="T85" fmla="*/ 2147483647 h 133"/>
              <a:gd name="T86" fmla="*/ 2147483647 w 4909"/>
              <a:gd name="T87" fmla="*/ 2147483647 h 133"/>
              <a:gd name="T88" fmla="*/ 2147483647 w 4909"/>
              <a:gd name="T89" fmla="*/ 2147483647 h 133"/>
              <a:gd name="T90" fmla="*/ 2147483647 w 4909"/>
              <a:gd name="T91" fmla="*/ 2147483647 h 133"/>
              <a:gd name="T92" fmla="*/ 0 w 4909"/>
              <a:gd name="T93" fmla="*/ 2147483647 h 133"/>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909"/>
              <a:gd name="T142" fmla="*/ 0 h 133"/>
              <a:gd name="T143" fmla="*/ 4909 w 4909"/>
              <a:gd name="T144" fmla="*/ 133 h 133"/>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909" h="133">
                <a:moveTo>
                  <a:pt x="13" y="48"/>
                </a:moveTo>
                <a:lnTo>
                  <a:pt x="134" y="53"/>
                </a:lnTo>
                <a:lnTo>
                  <a:pt x="308" y="48"/>
                </a:lnTo>
                <a:lnTo>
                  <a:pt x="402" y="44"/>
                </a:lnTo>
                <a:lnTo>
                  <a:pt x="496" y="40"/>
                </a:lnTo>
                <a:lnTo>
                  <a:pt x="550" y="40"/>
                </a:lnTo>
                <a:lnTo>
                  <a:pt x="603" y="40"/>
                </a:lnTo>
                <a:lnTo>
                  <a:pt x="657" y="40"/>
                </a:lnTo>
                <a:lnTo>
                  <a:pt x="805" y="40"/>
                </a:lnTo>
                <a:lnTo>
                  <a:pt x="898" y="35"/>
                </a:lnTo>
                <a:lnTo>
                  <a:pt x="979" y="35"/>
                </a:lnTo>
                <a:lnTo>
                  <a:pt x="1033" y="35"/>
                </a:lnTo>
                <a:lnTo>
                  <a:pt x="1140" y="35"/>
                </a:lnTo>
                <a:lnTo>
                  <a:pt x="1395" y="22"/>
                </a:lnTo>
                <a:lnTo>
                  <a:pt x="1663" y="9"/>
                </a:lnTo>
                <a:lnTo>
                  <a:pt x="1810" y="0"/>
                </a:lnTo>
                <a:lnTo>
                  <a:pt x="1851" y="0"/>
                </a:lnTo>
                <a:lnTo>
                  <a:pt x="1904" y="13"/>
                </a:lnTo>
                <a:lnTo>
                  <a:pt x="1944" y="22"/>
                </a:lnTo>
                <a:lnTo>
                  <a:pt x="2011" y="35"/>
                </a:lnTo>
                <a:lnTo>
                  <a:pt x="2186" y="35"/>
                </a:lnTo>
                <a:lnTo>
                  <a:pt x="2280" y="35"/>
                </a:lnTo>
                <a:lnTo>
                  <a:pt x="2400" y="40"/>
                </a:lnTo>
                <a:lnTo>
                  <a:pt x="2508" y="40"/>
                </a:lnTo>
                <a:lnTo>
                  <a:pt x="2561" y="40"/>
                </a:lnTo>
                <a:lnTo>
                  <a:pt x="2615" y="40"/>
                </a:lnTo>
                <a:lnTo>
                  <a:pt x="2695" y="40"/>
                </a:lnTo>
                <a:lnTo>
                  <a:pt x="2736" y="40"/>
                </a:lnTo>
                <a:lnTo>
                  <a:pt x="2803" y="40"/>
                </a:lnTo>
                <a:lnTo>
                  <a:pt x="2856" y="40"/>
                </a:lnTo>
                <a:lnTo>
                  <a:pt x="2910" y="40"/>
                </a:lnTo>
                <a:lnTo>
                  <a:pt x="2950" y="40"/>
                </a:lnTo>
                <a:lnTo>
                  <a:pt x="2990" y="40"/>
                </a:lnTo>
                <a:lnTo>
                  <a:pt x="3031" y="40"/>
                </a:lnTo>
                <a:lnTo>
                  <a:pt x="3098" y="40"/>
                </a:lnTo>
                <a:lnTo>
                  <a:pt x="3138" y="40"/>
                </a:lnTo>
                <a:lnTo>
                  <a:pt x="3178" y="40"/>
                </a:lnTo>
                <a:lnTo>
                  <a:pt x="3245" y="48"/>
                </a:lnTo>
                <a:lnTo>
                  <a:pt x="3299" y="57"/>
                </a:lnTo>
                <a:lnTo>
                  <a:pt x="3446" y="57"/>
                </a:lnTo>
                <a:lnTo>
                  <a:pt x="3688" y="57"/>
                </a:lnTo>
                <a:lnTo>
                  <a:pt x="3741" y="62"/>
                </a:lnTo>
                <a:lnTo>
                  <a:pt x="3849" y="75"/>
                </a:lnTo>
                <a:lnTo>
                  <a:pt x="3942" y="75"/>
                </a:lnTo>
                <a:lnTo>
                  <a:pt x="3983" y="75"/>
                </a:lnTo>
                <a:lnTo>
                  <a:pt x="4063" y="75"/>
                </a:lnTo>
                <a:lnTo>
                  <a:pt x="4117" y="75"/>
                </a:lnTo>
                <a:lnTo>
                  <a:pt x="4278" y="75"/>
                </a:lnTo>
                <a:lnTo>
                  <a:pt x="4385" y="75"/>
                </a:lnTo>
                <a:lnTo>
                  <a:pt x="4559" y="66"/>
                </a:lnTo>
                <a:lnTo>
                  <a:pt x="4600" y="62"/>
                </a:lnTo>
                <a:lnTo>
                  <a:pt x="4653" y="62"/>
                </a:lnTo>
                <a:lnTo>
                  <a:pt x="4720" y="62"/>
                </a:lnTo>
                <a:lnTo>
                  <a:pt x="4760" y="57"/>
                </a:lnTo>
                <a:lnTo>
                  <a:pt x="4828" y="57"/>
                </a:lnTo>
                <a:lnTo>
                  <a:pt x="4868" y="53"/>
                </a:lnTo>
                <a:lnTo>
                  <a:pt x="4908" y="53"/>
                </a:lnTo>
                <a:lnTo>
                  <a:pt x="4680" y="66"/>
                </a:lnTo>
                <a:lnTo>
                  <a:pt x="4653" y="79"/>
                </a:lnTo>
                <a:lnTo>
                  <a:pt x="4653" y="92"/>
                </a:lnTo>
                <a:lnTo>
                  <a:pt x="4653" y="106"/>
                </a:lnTo>
                <a:lnTo>
                  <a:pt x="4653" y="119"/>
                </a:lnTo>
                <a:lnTo>
                  <a:pt x="4586" y="128"/>
                </a:lnTo>
                <a:lnTo>
                  <a:pt x="4546" y="128"/>
                </a:lnTo>
                <a:lnTo>
                  <a:pt x="4506" y="132"/>
                </a:lnTo>
                <a:lnTo>
                  <a:pt x="4452" y="128"/>
                </a:lnTo>
                <a:lnTo>
                  <a:pt x="4412" y="128"/>
                </a:lnTo>
                <a:lnTo>
                  <a:pt x="4372" y="128"/>
                </a:lnTo>
                <a:lnTo>
                  <a:pt x="4318" y="128"/>
                </a:lnTo>
                <a:lnTo>
                  <a:pt x="4251" y="128"/>
                </a:lnTo>
                <a:lnTo>
                  <a:pt x="4184" y="128"/>
                </a:lnTo>
                <a:lnTo>
                  <a:pt x="4130" y="128"/>
                </a:lnTo>
                <a:lnTo>
                  <a:pt x="4090" y="128"/>
                </a:lnTo>
                <a:lnTo>
                  <a:pt x="4023" y="123"/>
                </a:lnTo>
                <a:lnTo>
                  <a:pt x="3969" y="123"/>
                </a:lnTo>
                <a:lnTo>
                  <a:pt x="3916" y="123"/>
                </a:lnTo>
                <a:lnTo>
                  <a:pt x="3862" y="123"/>
                </a:lnTo>
                <a:lnTo>
                  <a:pt x="3808" y="123"/>
                </a:lnTo>
                <a:lnTo>
                  <a:pt x="3755" y="123"/>
                </a:lnTo>
                <a:lnTo>
                  <a:pt x="3715" y="123"/>
                </a:lnTo>
                <a:lnTo>
                  <a:pt x="3661" y="123"/>
                </a:lnTo>
                <a:lnTo>
                  <a:pt x="3607" y="123"/>
                </a:lnTo>
                <a:lnTo>
                  <a:pt x="3567" y="123"/>
                </a:lnTo>
                <a:lnTo>
                  <a:pt x="3527" y="123"/>
                </a:lnTo>
                <a:lnTo>
                  <a:pt x="3460" y="123"/>
                </a:lnTo>
                <a:lnTo>
                  <a:pt x="3406" y="123"/>
                </a:lnTo>
                <a:lnTo>
                  <a:pt x="3366" y="123"/>
                </a:lnTo>
                <a:lnTo>
                  <a:pt x="3299" y="119"/>
                </a:lnTo>
                <a:lnTo>
                  <a:pt x="3259" y="119"/>
                </a:lnTo>
                <a:lnTo>
                  <a:pt x="3218" y="119"/>
                </a:lnTo>
                <a:lnTo>
                  <a:pt x="3165" y="119"/>
                </a:lnTo>
                <a:lnTo>
                  <a:pt x="3084" y="114"/>
                </a:lnTo>
                <a:lnTo>
                  <a:pt x="3031" y="114"/>
                </a:lnTo>
                <a:lnTo>
                  <a:pt x="2950" y="114"/>
                </a:lnTo>
                <a:lnTo>
                  <a:pt x="2883" y="114"/>
                </a:lnTo>
                <a:lnTo>
                  <a:pt x="2843" y="114"/>
                </a:lnTo>
                <a:lnTo>
                  <a:pt x="2789" y="114"/>
                </a:lnTo>
                <a:lnTo>
                  <a:pt x="2722" y="114"/>
                </a:lnTo>
                <a:lnTo>
                  <a:pt x="2642" y="114"/>
                </a:lnTo>
                <a:lnTo>
                  <a:pt x="2575" y="114"/>
                </a:lnTo>
                <a:lnTo>
                  <a:pt x="2494" y="119"/>
                </a:lnTo>
                <a:lnTo>
                  <a:pt x="2400" y="123"/>
                </a:lnTo>
                <a:lnTo>
                  <a:pt x="2333" y="123"/>
                </a:lnTo>
                <a:lnTo>
                  <a:pt x="2253" y="123"/>
                </a:lnTo>
                <a:lnTo>
                  <a:pt x="2199" y="123"/>
                </a:lnTo>
                <a:lnTo>
                  <a:pt x="2119" y="123"/>
                </a:lnTo>
                <a:lnTo>
                  <a:pt x="2065" y="123"/>
                </a:lnTo>
                <a:lnTo>
                  <a:pt x="1958" y="123"/>
                </a:lnTo>
                <a:lnTo>
                  <a:pt x="1797" y="123"/>
                </a:lnTo>
                <a:lnTo>
                  <a:pt x="1690" y="123"/>
                </a:lnTo>
                <a:lnTo>
                  <a:pt x="1636" y="123"/>
                </a:lnTo>
                <a:lnTo>
                  <a:pt x="1596" y="123"/>
                </a:lnTo>
                <a:lnTo>
                  <a:pt x="1529" y="119"/>
                </a:lnTo>
                <a:lnTo>
                  <a:pt x="1448" y="119"/>
                </a:lnTo>
                <a:lnTo>
                  <a:pt x="1381" y="119"/>
                </a:lnTo>
                <a:lnTo>
                  <a:pt x="1328" y="119"/>
                </a:lnTo>
                <a:lnTo>
                  <a:pt x="1261" y="119"/>
                </a:lnTo>
                <a:lnTo>
                  <a:pt x="1193" y="119"/>
                </a:lnTo>
                <a:lnTo>
                  <a:pt x="1140" y="119"/>
                </a:lnTo>
                <a:lnTo>
                  <a:pt x="1059" y="119"/>
                </a:lnTo>
                <a:lnTo>
                  <a:pt x="1006" y="119"/>
                </a:lnTo>
                <a:lnTo>
                  <a:pt x="966" y="119"/>
                </a:lnTo>
                <a:lnTo>
                  <a:pt x="872" y="119"/>
                </a:lnTo>
                <a:lnTo>
                  <a:pt x="818" y="119"/>
                </a:lnTo>
                <a:lnTo>
                  <a:pt x="751" y="119"/>
                </a:lnTo>
                <a:lnTo>
                  <a:pt x="711" y="114"/>
                </a:lnTo>
                <a:lnTo>
                  <a:pt x="670" y="106"/>
                </a:lnTo>
                <a:lnTo>
                  <a:pt x="630" y="106"/>
                </a:lnTo>
                <a:lnTo>
                  <a:pt x="577" y="101"/>
                </a:lnTo>
                <a:lnTo>
                  <a:pt x="536" y="101"/>
                </a:lnTo>
                <a:lnTo>
                  <a:pt x="496" y="101"/>
                </a:lnTo>
                <a:lnTo>
                  <a:pt x="443" y="97"/>
                </a:lnTo>
                <a:lnTo>
                  <a:pt x="389" y="92"/>
                </a:lnTo>
                <a:lnTo>
                  <a:pt x="335" y="92"/>
                </a:lnTo>
                <a:lnTo>
                  <a:pt x="295" y="92"/>
                </a:lnTo>
                <a:lnTo>
                  <a:pt x="255" y="92"/>
                </a:lnTo>
                <a:lnTo>
                  <a:pt x="201" y="92"/>
                </a:lnTo>
                <a:lnTo>
                  <a:pt x="148" y="92"/>
                </a:lnTo>
                <a:lnTo>
                  <a:pt x="94" y="92"/>
                </a:lnTo>
                <a:lnTo>
                  <a:pt x="40" y="84"/>
                </a:lnTo>
                <a:lnTo>
                  <a:pt x="0" y="84"/>
                </a:lnTo>
                <a:lnTo>
                  <a:pt x="13" y="48"/>
                </a:lnTo>
              </a:path>
            </a:pathLst>
          </a:custGeom>
          <a:solidFill>
            <a:srgbClr val="FAFD00"/>
          </a:solidFill>
          <a:ln w="12700" cap="rnd">
            <a:noFill/>
            <a:round/>
            <a:headEnd/>
            <a:tailEnd/>
          </a:ln>
        </p:spPr>
        <p:txBody>
          <a:bodyPr/>
          <a:lstStyle/>
          <a:p>
            <a:endParaRPr lang="en-CA">
              <a:latin typeface="Calibri"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up)">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3"/>
                                        </p:tgtEl>
                                        <p:attrNameLst>
                                          <p:attrName>style.visibility</p:attrName>
                                        </p:attrNameLst>
                                      </p:cBhvr>
                                      <p:to>
                                        <p:strVal val="visible"/>
                                      </p:to>
                                    </p:set>
                                    <p:animEffect transition="in" filter="wipe(up)">
                                      <p:cBhvr>
                                        <p:cTn id="12" dur="2000"/>
                                        <p:tgtEl>
                                          <p:spTgt spid="3"/>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1" fill="hold" grpId="0"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wipe(up)">
                                      <p:cBhvr>
                                        <p:cTn id="17" dur="5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1" fill="hold" grpId="0" nodeType="clickEffect">
                                  <p:stCondLst>
                                    <p:cond delay="0"/>
                                  </p:stCondLst>
                                  <p:childTnLst>
                                    <p:set>
                                      <p:cBhvr>
                                        <p:cTn id="21" dur="1" fill="hold">
                                          <p:stCondLst>
                                            <p:cond delay="0"/>
                                          </p:stCondLst>
                                        </p:cTn>
                                        <p:tgtEl>
                                          <p:spTgt spid="5"/>
                                        </p:tgtEl>
                                        <p:attrNameLst>
                                          <p:attrName>style.visibility</p:attrName>
                                        </p:attrNameLst>
                                      </p:cBhvr>
                                      <p:to>
                                        <p:strVal val="visible"/>
                                      </p:to>
                                    </p:set>
                                    <p:animEffect transition="in" filter="wipe(up)">
                                      <p:cBhvr>
                                        <p:cTn id="22" dur="2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p:bldP spid="4" grpId="0"/>
      <p:bldP spid="5"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1682</TotalTime>
  <Words>1777</Words>
  <Application>Microsoft Office PowerPoint</Application>
  <PresentationFormat>Affichage à l'écran (4:3)</PresentationFormat>
  <Paragraphs>315</Paragraphs>
  <Slides>20</Slides>
  <Notes>0</Notes>
  <HiddenSlides>0</HiddenSlides>
  <MMClips>0</MMClips>
  <ScaleCrop>false</ScaleCrop>
  <HeadingPairs>
    <vt:vector size="6" baseType="variant">
      <vt:variant>
        <vt:lpstr>Polices utilisées</vt:lpstr>
      </vt:variant>
      <vt:variant>
        <vt:i4>3</vt:i4>
      </vt:variant>
      <vt:variant>
        <vt:lpstr>Modèle de conception</vt:lpstr>
      </vt:variant>
      <vt:variant>
        <vt:i4>1</vt:i4>
      </vt:variant>
      <vt:variant>
        <vt:lpstr>Titres des diapositives</vt:lpstr>
      </vt:variant>
      <vt:variant>
        <vt:i4>20</vt:i4>
      </vt:variant>
    </vt:vector>
  </HeadingPairs>
  <TitlesOfParts>
    <vt:vector size="24" baseType="lpstr">
      <vt:lpstr>Arial</vt:lpstr>
      <vt:lpstr>Calibri</vt:lpstr>
      <vt:lpstr>Times New Roman</vt:lpstr>
      <vt:lpstr>Office Theme</vt:lpstr>
      <vt:lpstr>RCAA2 versus RDA</vt:lpstr>
      <vt:lpstr>Objectifs de RDA</vt:lpstr>
      <vt:lpstr>Diapositive 3</vt:lpstr>
      <vt:lpstr>Structure RCAA2</vt:lpstr>
      <vt:lpstr>Diapositive 5</vt:lpstr>
      <vt:lpstr>Diapositive 6</vt:lpstr>
      <vt:lpstr>Diapositive 7</vt:lpstr>
      <vt:lpstr>Diapositive 8</vt:lpstr>
      <vt:lpstr>Diapositive 9</vt:lpstr>
      <vt:lpstr>Diapositive 10</vt:lpstr>
      <vt:lpstr>Diapositive 11</vt:lpstr>
      <vt:lpstr>Diapositive 12</vt:lpstr>
      <vt:lpstr>Diapositive 13</vt:lpstr>
      <vt:lpstr>Diapositive 14</vt:lpstr>
      <vt:lpstr>Diapositive 15</vt:lpstr>
      <vt:lpstr>Diapositive 16</vt:lpstr>
      <vt:lpstr>Diapositive 17</vt:lpstr>
      <vt:lpstr>Diapositive 18</vt:lpstr>
      <vt:lpstr>Diapositive 19</vt:lpstr>
      <vt:lpstr>Diapositive 20</vt:lpstr>
    </vt:vector>
  </TitlesOfParts>
  <Company>TOSHIBA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Differences between AACR2 and RDA</dc:title>
  <dc:creator>Tom Delsey</dc:creator>
  <cp:lastModifiedBy>Pat Riva</cp:lastModifiedBy>
  <cp:revision>175</cp:revision>
  <dcterms:created xsi:type="dcterms:W3CDTF">2008-11-17T16:01:21Z</dcterms:created>
  <dcterms:modified xsi:type="dcterms:W3CDTF">2009-05-21T13:12:32Z</dcterms:modified>
</cp:coreProperties>
</file>